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6" r:id="rId4"/>
    <p:sldMasterId id="2147483678" r:id="rId5"/>
  </p:sldMasterIdLst>
  <p:notesMasterIdLst>
    <p:notesMasterId r:id="rId30"/>
  </p:notesMasterIdLst>
  <p:sldIdLst>
    <p:sldId id="256" r:id="rId6"/>
    <p:sldId id="261" r:id="rId7"/>
    <p:sldId id="574" r:id="rId8"/>
    <p:sldId id="531" r:id="rId9"/>
    <p:sldId id="313" r:id="rId10"/>
    <p:sldId id="273" r:id="rId11"/>
    <p:sldId id="263" r:id="rId12"/>
    <p:sldId id="264" r:id="rId13"/>
    <p:sldId id="297" r:id="rId14"/>
    <p:sldId id="530" r:id="rId15"/>
    <p:sldId id="536" r:id="rId16"/>
    <p:sldId id="284" r:id="rId17"/>
    <p:sldId id="533" r:id="rId18"/>
    <p:sldId id="534" r:id="rId19"/>
    <p:sldId id="345" r:id="rId20"/>
    <p:sldId id="292" r:id="rId21"/>
    <p:sldId id="580" r:id="rId22"/>
    <p:sldId id="293" r:id="rId23"/>
    <p:sldId id="296" r:id="rId24"/>
    <p:sldId id="581" r:id="rId25"/>
    <p:sldId id="291" r:id="rId26"/>
    <p:sldId id="582" r:id="rId27"/>
    <p:sldId id="535" r:id="rId28"/>
    <p:sldId id="5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4042"/>
    <a:srgbClr val="BE1E2D"/>
    <a:srgbClr val="454546"/>
    <a:srgbClr val="1D2233"/>
    <a:srgbClr val="156082"/>
    <a:srgbClr val="88D6F6"/>
    <a:srgbClr val="84DEF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94310" autoAdjust="0"/>
  </p:normalViewPr>
  <p:slideViewPr>
    <p:cSldViewPr snapToGrid="0">
      <p:cViewPr varScale="1">
        <p:scale>
          <a:sx n="92" d="100"/>
          <a:sy n="92" d="100"/>
        </p:scale>
        <p:origin x="617" y="5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th de Klerk" userId="8b4535ae-84bd-430e-a59a-5efc698e2dfa" providerId="ADAL" clId="{D4CD8FE2-121A-481A-AE96-663BE5965809}"/>
    <pc:docChg chg="delSld">
      <pc:chgData name="Garth de Klerk" userId="8b4535ae-84bd-430e-a59a-5efc698e2dfa" providerId="ADAL" clId="{D4CD8FE2-121A-481A-AE96-663BE5965809}" dt="2024-03-26T06:56:07.036" v="1" actId="47"/>
      <pc:docMkLst>
        <pc:docMk/>
      </pc:docMkLst>
      <pc:sldChg chg="del">
        <pc:chgData name="Garth de Klerk" userId="8b4535ae-84bd-430e-a59a-5efc698e2dfa" providerId="ADAL" clId="{D4CD8FE2-121A-481A-AE96-663BE5965809}" dt="2024-03-26T06:55:37.198" v="0" actId="47"/>
        <pc:sldMkLst>
          <pc:docMk/>
          <pc:sldMk cId="3450673896" sldId="575"/>
        </pc:sldMkLst>
      </pc:sldChg>
      <pc:sldChg chg="del">
        <pc:chgData name="Garth de Klerk" userId="8b4535ae-84bd-430e-a59a-5efc698e2dfa" providerId="ADAL" clId="{D4CD8FE2-121A-481A-AE96-663BE5965809}" dt="2024-03-26T06:56:07.036" v="1" actId="47"/>
        <pc:sldMkLst>
          <pc:docMk/>
          <pc:sldMk cId="1849585037" sldId="576"/>
        </pc:sldMkLst>
      </pc:sldChg>
      <pc:sldChg chg="del">
        <pc:chgData name="Garth de Klerk" userId="8b4535ae-84bd-430e-a59a-5efc698e2dfa" providerId="ADAL" clId="{D4CD8FE2-121A-481A-AE96-663BE5965809}" dt="2024-03-26T06:56:07.036" v="1" actId="47"/>
        <pc:sldMkLst>
          <pc:docMk/>
          <pc:sldMk cId="3254560799" sldId="577"/>
        </pc:sldMkLst>
      </pc:sldChg>
      <pc:sldChg chg="del">
        <pc:chgData name="Garth de Klerk" userId="8b4535ae-84bd-430e-a59a-5efc698e2dfa" providerId="ADAL" clId="{D4CD8FE2-121A-481A-AE96-663BE5965809}" dt="2024-03-26T06:56:07.036" v="1" actId="47"/>
        <pc:sldMkLst>
          <pc:docMk/>
          <pc:sldMk cId="405812664" sldId="578"/>
        </pc:sldMkLst>
      </pc:sldChg>
      <pc:sldChg chg="del">
        <pc:chgData name="Garth de Klerk" userId="8b4535ae-84bd-430e-a59a-5efc698e2dfa" providerId="ADAL" clId="{D4CD8FE2-121A-481A-AE96-663BE5965809}" dt="2024-03-26T06:56:07.036" v="1" actId="47"/>
        <pc:sldMkLst>
          <pc:docMk/>
          <pc:sldMk cId="573807873" sldId="5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CBFEB-2345-4D07-A992-E92C0770F3B0}" type="datetimeFigureOut">
              <a:rPr lang="en-ZA" smtClean="0"/>
              <a:t>2024/03/26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AD4ED-FC68-4889-AE8C-AF9631C9012B}" type="slidenum">
              <a:rPr lang="en-ZA" smtClean="0"/>
              <a:t>‹#›</a:t>
            </a:fld>
            <a:endParaRPr lang="en-ZA"/>
          </a:p>
        </p:txBody>
      </p:sp>
    </p:spTree>
    <p:extLst>
      <p:ext uri="{BB962C8B-B14F-4D97-AF65-F5344CB8AC3E}">
        <p14:creationId xmlns:p14="http://schemas.microsoft.com/office/powerpoint/2010/main" val="658824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D61AD4ED-FC68-4889-AE8C-AF9631C9012B}" type="slidenum">
              <a:rPr lang="en-ZA" smtClean="0"/>
              <a:t>5</a:t>
            </a:fld>
            <a:endParaRPr lang="en-ZA"/>
          </a:p>
        </p:txBody>
      </p:sp>
    </p:spTree>
    <p:extLst>
      <p:ext uri="{BB962C8B-B14F-4D97-AF65-F5344CB8AC3E}">
        <p14:creationId xmlns:p14="http://schemas.microsoft.com/office/powerpoint/2010/main" val="419957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5" name="Google Shape;15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1" name="Google Shape;15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61AD4ED-FC68-4889-AE8C-AF9631C9012B}" type="slidenum">
              <a:rPr lang="en-ZA" smtClean="0"/>
              <a:t>11</a:t>
            </a:fld>
            <a:endParaRPr lang="en-ZA"/>
          </a:p>
        </p:txBody>
      </p:sp>
    </p:spTree>
    <p:extLst>
      <p:ext uri="{BB962C8B-B14F-4D97-AF65-F5344CB8AC3E}">
        <p14:creationId xmlns:p14="http://schemas.microsoft.com/office/powerpoint/2010/main" val="795439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D61AD4ED-FC68-4889-AE8C-AF9631C9012B}" type="slidenum">
              <a:rPr lang="en-ZA" smtClean="0"/>
              <a:t>16</a:t>
            </a:fld>
            <a:endParaRPr lang="en-ZA"/>
          </a:p>
        </p:txBody>
      </p:sp>
    </p:spTree>
    <p:extLst>
      <p:ext uri="{BB962C8B-B14F-4D97-AF65-F5344CB8AC3E}">
        <p14:creationId xmlns:p14="http://schemas.microsoft.com/office/powerpoint/2010/main" val="319247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3" name="Google Shape;216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76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3" name="Google Shape;216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10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B88A-819B-509B-B80E-6C11D4B65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46EC448-A15B-B2AE-B96A-B4E8CC4AE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ACD3CEB7-AA79-1600-D744-04F409A4AFB3}"/>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5" name="Footer Placeholder 4">
            <a:extLst>
              <a:ext uri="{FF2B5EF4-FFF2-40B4-BE49-F238E27FC236}">
                <a16:creationId xmlns:a16="http://schemas.microsoft.com/office/drawing/2014/main" id="{74C7D3C6-06A9-8E79-5CAF-D2D6A9323F4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BF6FDAF-A84C-4B5A-F084-B70E27D9088F}"/>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1016032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736C-4F76-74F8-5F70-A1D731202BD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2C41008-919A-5E3D-E35C-A48ADA609A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0DC1BB0-BC19-C84D-3921-2ACD27DCB0D3}"/>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5" name="Footer Placeholder 4">
            <a:extLst>
              <a:ext uri="{FF2B5EF4-FFF2-40B4-BE49-F238E27FC236}">
                <a16:creationId xmlns:a16="http://schemas.microsoft.com/office/drawing/2014/main" id="{EA1BAA51-E69C-3E2C-ECCF-BFA3B9DA882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231E415-750B-8408-3DBB-B21B6592FC79}"/>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324879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B2E7A-A640-7709-6ADA-7540EDFAAE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011D760-813A-4E0A-0070-F9E4B34B2C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8B201F4-E004-BA86-88A1-DF344E4D742C}"/>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5" name="Footer Placeholder 4">
            <a:extLst>
              <a:ext uri="{FF2B5EF4-FFF2-40B4-BE49-F238E27FC236}">
                <a16:creationId xmlns:a16="http://schemas.microsoft.com/office/drawing/2014/main" id="{90EF4A14-02F4-0980-2D06-694A6230ABB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F05086A-226D-18E5-DE24-03C23122A04D}"/>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3472340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69" name="Insert Picture Here 2018 Darker.png"/>
          <p:cNvSpPr>
            <a:spLocks noGrp="1"/>
          </p:cNvSpPr>
          <p:nvPr>
            <p:ph type="pic" idx="21"/>
          </p:nvPr>
        </p:nvSpPr>
        <p:spPr>
          <a:xfrm>
            <a:off x="3612451" y="0"/>
            <a:ext cx="11063170" cy="6223033"/>
          </a:xfrm>
          <a:prstGeom prst="rect">
            <a:avLst/>
          </a:prstGeom>
        </p:spPr>
        <p:txBody>
          <a:bodyPr lIns="91439" tIns="45719" rIns="91439" bIns="45719">
            <a:noAutofit/>
          </a:bodyPr>
          <a:lstStyle/>
          <a:p>
            <a:endParaRPr/>
          </a:p>
        </p:txBody>
      </p:sp>
      <p:sp>
        <p:nvSpPr>
          <p:cNvPr id="7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704230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Master">
    <p:spTree>
      <p:nvGrpSpPr>
        <p:cNvPr id="1" name=""/>
        <p:cNvGrpSpPr/>
        <p:nvPr/>
      </p:nvGrpSpPr>
      <p:grpSpPr>
        <a:xfrm>
          <a:off x="0" y="0"/>
          <a:ext cx="0" cy="0"/>
          <a:chOff x="0" y="0"/>
          <a:chExt cx="0" cy="0"/>
        </a:xfrm>
      </p:grpSpPr>
      <p:sp>
        <p:nvSpPr>
          <p:cNvPr id="919" name="Rectangle"/>
          <p:cNvSpPr>
            <a:spLocks noGrp="1"/>
          </p:cNvSpPr>
          <p:nvPr>
            <p:ph type="body" idx="21"/>
          </p:nvPr>
        </p:nvSpPr>
        <p:spPr>
          <a:xfrm>
            <a:off x="0" y="3429000"/>
            <a:ext cx="12192001" cy="3429000"/>
          </a:xfrm>
          <a:prstGeom prst="rect">
            <a:avLst/>
          </a:pr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920" name="Insert Picture Here 2018 Darker.png"/>
          <p:cNvSpPr>
            <a:spLocks noGrp="1"/>
          </p:cNvSpPr>
          <p:nvPr>
            <p:ph type="pic" idx="22"/>
          </p:nvPr>
        </p:nvSpPr>
        <p:spPr>
          <a:xfrm>
            <a:off x="3614707" y="2254366"/>
            <a:ext cx="8184239" cy="4603635"/>
          </a:xfrm>
          <a:prstGeom prst="rect">
            <a:avLst/>
          </a:prstGeom>
        </p:spPr>
        <p:txBody>
          <a:bodyPr lIns="91439" tIns="45719" rIns="91439" bIns="45719">
            <a:noAutofit/>
          </a:bodyPr>
          <a:lstStyle/>
          <a:p>
            <a:endParaRPr/>
          </a:p>
        </p:txBody>
      </p:sp>
      <p:sp>
        <p:nvSpPr>
          <p:cNvPr id="921" name="Insert Picture Here 2018.png"/>
          <p:cNvSpPr>
            <a:spLocks noGrp="1"/>
          </p:cNvSpPr>
          <p:nvPr>
            <p:ph type="pic" idx="23"/>
          </p:nvPr>
        </p:nvSpPr>
        <p:spPr>
          <a:xfrm>
            <a:off x="6345207" y="0"/>
            <a:ext cx="8184239" cy="4603635"/>
          </a:xfrm>
          <a:prstGeom prst="rect">
            <a:avLst/>
          </a:prstGeom>
        </p:spPr>
        <p:txBody>
          <a:bodyPr lIns="91439" tIns="45719" rIns="91439" bIns="45719">
            <a:noAutofit/>
          </a:bodyPr>
          <a:lstStyle/>
          <a:p>
            <a:endParaRPr/>
          </a:p>
        </p:txBody>
      </p:sp>
      <p:sp>
        <p:nvSpPr>
          <p:cNvPr id="9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403318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Master">
    <p:spTree>
      <p:nvGrpSpPr>
        <p:cNvPr id="1" name=""/>
        <p:cNvGrpSpPr/>
        <p:nvPr/>
      </p:nvGrpSpPr>
      <p:grpSpPr>
        <a:xfrm>
          <a:off x="0" y="0"/>
          <a:ext cx="0" cy="0"/>
          <a:chOff x="0" y="0"/>
          <a:chExt cx="0" cy="0"/>
        </a:xfrm>
      </p:grpSpPr>
      <p:sp>
        <p:nvSpPr>
          <p:cNvPr id="200" name="Shape"/>
          <p:cNvSpPr>
            <a:spLocks noGrp="1"/>
          </p:cNvSpPr>
          <p:nvPr>
            <p:ph type="body" sz="quarter" idx="21"/>
          </p:nvPr>
        </p:nvSpPr>
        <p:spPr>
          <a:xfrm>
            <a:off x="7916333" y="635000"/>
            <a:ext cx="2730501" cy="508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1" name="Rectangle"/>
          <p:cNvSpPr>
            <a:spLocks noGrp="1"/>
          </p:cNvSpPr>
          <p:nvPr>
            <p:ph type="body" sz="half" idx="22"/>
          </p:nvPr>
        </p:nvSpPr>
        <p:spPr>
          <a:xfrm>
            <a:off x="6096000" y="1143000"/>
            <a:ext cx="6096000" cy="5080000"/>
          </a:xfrm>
          <a:prstGeom prst="rect">
            <a:avLst/>
          </a:prstGeom>
          <a:solidFill>
            <a:srgbClr val="EBEBEB"/>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2" name="Rectangle"/>
          <p:cNvSpPr>
            <a:spLocks noGrp="1"/>
          </p:cNvSpPr>
          <p:nvPr>
            <p:ph type="body" sz="quarter" idx="23"/>
          </p:nvPr>
        </p:nvSpPr>
        <p:spPr>
          <a:xfrm>
            <a:off x="6096000" y="1009650"/>
            <a:ext cx="910167"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3" name="Rectangle"/>
          <p:cNvSpPr>
            <a:spLocks noGrp="1"/>
          </p:cNvSpPr>
          <p:nvPr>
            <p:ph type="body" sz="quarter" idx="24"/>
          </p:nvPr>
        </p:nvSpPr>
        <p:spPr>
          <a:xfrm>
            <a:off x="7006167" y="1009650"/>
            <a:ext cx="910168"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4" name="Rectangle"/>
          <p:cNvSpPr>
            <a:spLocks noGrp="1"/>
          </p:cNvSpPr>
          <p:nvPr>
            <p:ph type="body" sz="quarter" idx="25"/>
          </p:nvPr>
        </p:nvSpPr>
        <p:spPr>
          <a:xfrm>
            <a:off x="10646833" y="1009650"/>
            <a:ext cx="910167"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76568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3_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878504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4_Master">
    <p:spTree>
      <p:nvGrpSpPr>
        <p:cNvPr id="1" name=""/>
        <p:cNvGrpSpPr/>
        <p:nvPr/>
      </p:nvGrpSpPr>
      <p:grpSpPr>
        <a:xfrm>
          <a:off x="0" y="0"/>
          <a:ext cx="0" cy="0"/>
          <a:chOff x="0" y="0"/>
          <a:chExt cx="0" cy="0"/>
        </a:xfrm>
      </p:grpSpPr>
      <p:sp>
        <p:nvSpPr>
          <p:cNvPr id="1307" name="Insert Picture Here 2018 Darker.png"/>
          <p:cNvSpPr>
            <a:spLocks noGrp="1"/>
          </p:cNvSpPr>
          <p:nvPr>
            <p:ph type="pic" sz="half" idx="21"/>
          </p:nvPr>
        </p:nvSpPr>
        <p:spPr>
          <a:xfrm>
            <a:off x="-2474318" y="3429000"/>
            <a:ext cx="6096001" cy="3429000"/>
          </a:xfrm>
          <a:prstGeom prst="rect">
            <a:avLst/>
          </a:prstGeom>
        </p:spPr>
        <p:txBody>
          <a:bodyPr lIns="91439" tIns="45719" rIns="91439" bIns="45719">
            <a:noAutofit/>
          </a:bodyPr>
          <a:lstStyle/>
          <a:p>
            <a:endParaRPr/>
          </a:p>
        </p:txBody>
      </p:sp>
      <p:sp>
        <p:nvSpPr>
          <p:cNvPr id="1308" name="Insert Picture Here 2018.png"/>
          <p:cNvSpPr>
            <a:spLocks noGrp="1"/>
          </p:cNvSpPr>
          <p:nvPr>
            <p:ph type="pic" sz="half" idx="22"/>
          </p:nvPr>
        </p:nvSpPr>
        <p:spPr>
          <a:xfrm>
            <a:off x="-572791" y="3429000"/>
            <a:ext cx="6096001" cy="3429000"/>
          </a:xfrm>
          <a:prstGeom prst="rect">
            <a:avLst/>
          </a:prstGeom>
        </p:spPr>
        <p:txBody>
          <a:bodyPr lIns="91439" tIns="45719" rIns="91439" bIns="45719">
            <a:noAutofit/>
          </a:bodyPr>
          <a:lstStyle/>
          <a:p>
            <a:endParaRPr/>
          </a:p>
        </p:txBody>
      </p:sp>
      <p:sp>
        <p:nvSpPr>
          <p:cNvPr id="1309" name="Insert Picture Here 2018 Darker.png"/>
          <p:cNvSpPr>
            <a:spLocks noGrp="1"/>
          </p:cNvSpPr>
          <p:nvPr>
            <p:ph type="pic" sz="half" idx="23"/>
          </p:nvPr>
        </p:nvSpPr>
        <p:spPr>
          <a:xfrm>
            <a:off x="1841004" y="3429000"/>
            <a:ext cx="6096001" cy="3429000"/>
          </a:xfrm>
          <a:prstGeom prst="rect">
            <a:avLst/>
          </a:prstGeom>
        </p:spPr>
        <p:txBody>
          <a:bodyPr lIns="91439" tIns="45719" rIns="91439" bIns="45719">
            <a:noAutofit/>
          </a:bodyPr>
          <a:lstStyle/>
          <a:p>
            <a:endParaRPr/>
          </a:p>
        </p:txBody>
      </p:sp>
      <p:sp>
        <p:nvSpPr>
          <p:cNvPr id="1310" name="Insert Picture Here 2018.png"/>
          <p:cNvSpPr>
            <a:spLocks noGrp="1"/>
          </p:cNvSpPr>
          <p:nvPr>
            <p:ph type="pic" sz="half" idx="24"/>
          </p:nvPr>
        </p:nvSpPr>
        <p:spPr>
          <a:xfrm>
            <a:off x="4254996" y="3429000"/>
            <a:ext cx="6096001" cy="3429000"/>
          </a:xfrm>
          <a:prstGeom prst="rect">
            <a:avLst/>
          </a:prstGeom>
        </p:spPr>
        <p:txBody>
          <a:bodyPr lIns="91439" tIns="45719" rIns="91439" bIns="45719">
            <a:noAutofit/>
          </a:bodyPr>
          <a:lstStyle/>
          <a:p>
            <a:endParaRPr/>
          </a:p>
        </p:txBody>
      </p:sp>
      <p:sp>
        <p:nvSpPr>
          <p:cNvPr id="1311" name="Insert Picture Here 2018 Darker.png"/>
          <p:cNvSpPr>
            <a:spLocks noGrp="1"/>
          </p:cNvSpPr>
          <p:nvPr>
            <p:ph type="pic" sz="half" idx="25"/>
          </p:nvPr>
        </p:nvSpPr>
        <p:spPr>
          <a:xfrm>
            <a:off x="6668790" y="3429000"/>
            <a:ext cx="6096001" cy="3429000"/>
          </a:xfrm>
          <a:prstGeom prst="rect">
            <a:avLst/>
          </a:prstGeom>
        </p:spPr>
        <p:txBody>
          <a:bodyPr lIns="91439" tIns="45719" rIns="91439" bIns="45719">
            <a:noAutofit/>
          </a:bodyPr>
          <a:lstStyle/>
          <a:p>
            <a:endParaRPr/>
          </a:p>
        </p:txBody>
      </p:sp>
      <p:sp>
        <p:nvSpPr>
          <p:cNvPr id="1312" name="Insert Picture Here 2018.png"/>
          <p:cNvSpPr>
            <a:spLocks noGrp="1"/>
          </p:cNvSpPr>
          <p:nvPr>
            <p:ph type="pic" sz="half" idx="26"/>
          </p:nvPr>
        </p:nvSpPr>
        <p:spPr>
          <a:xfrm>
            <a:off x="8570317" y="3429000"/>
            <a:ext cx="6096001" cy="3429000"/>
          </a:xfrm>
          <a:prstGeom prst="rect">
            <a:avLst/>
          </a:prstGeom>
        </p:spPr>
        <p:txBody>
          <a:bodyPr lIns="91439" tIns="45719" rIns="91439" bIns="45719">
            <a:noAutofit/>
          </a:bodyPr>
          <a:lstStyle/>
          <a:p>
            <a:endParaRP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4475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5_Master">
    <p:spTree>
      <p:nvGrpSpPr>
        <p:cNvPr id="1" name=""/>
        <p:cNvGrpSpPr/>
        <p:nvPr/>
      </p:nvGrpSpPr>
      <p:grpSpPr>
        <a:xfrm>
          <a:off x="0" y="0"/>
          <a:ext cx="0" cy="0"/>
          <a:chOff x="0" y="0"/>
          <a:chExt cx="0" cy="0"/>
        </a:xfrm>
      </p:grpSpPr>
      <p:sp>
        <p:nvSpPr>
          <p:cNvPr id="1058" name="Rectangle"/>
          <p:cNvSpPr>
            <a:spLocks noGrp="1"/>
          </p:cNvSpPr>
          <p:nvPr>
            <p:ph type="body" sz="quarter" idx="21"/>
          </p:nvPr>
        </p:nvSpPr>
        <p:spPr>
          <a:xfrm>
            <a:off x="10037407" y="-1"/>
            <a:ext cx="2154593" cy="6858001"/>
          </a:xfrm>
          <a:prstGeom prst="rect">
            <a:avLst/>
          </a:pr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059" name="Insert Picture Here 2018 Darker.png"/>
          <p:cNvSpPr>
            <a:spLocks noGrp="1"/>
          </p:cNvSpPr>
          <p:nvPr>
            <p:ph type="pic" sz="quarter" idx="22"/>
          </p:nvPr>
        </p:nvSpPr>
        <p:spPr>
          <a:xfrm>
            <a:off x="8892820" y="1111239"/>
            <a:ext cx="2289176" cy="1287661"/>
          </a:xfrm>
          <a:prstGeom prst="rect">
            <a:avLst/>
          </a:prstGeom>
        </p:spPr>
        <p:txBody>
          <a:bodyPr lIns="91439" tIns="45719" rIns="91439" bIns="45719">
            <a:noAutofit/>
          </a:bodyPr>
          <a:lstStyle/>
          <a:p>
            <a:endParaRPr/>
          </a:p>
        </p:txBody>
      </p:sp>
      <p:sp>
        <p:nvSpPr>
          <p:cNvPr id="1060" name="Insert Picture Here 2018.png"/>
          <p:cNvSpPr>
            <a:spLocks noGrp="1"/>
          </p:cNvSpPr>
          <p:nvPr>
            <p:ph type="pic" sz="quarter" idx="23"/>
          </p:nvPr>
        </p:nvSpPr>
        <p:spPr>
          <a:xfrm>
            <a:off x="8892820" y="2785170"/>
            <a:ext cx="2289176" cy="1287662"/>
          </a:xfrm>
          <a:prstGeom prst="rect">
            <a:avLst/>
          </a:prstGeom>
        </p:spPr>
        <p:txBody>
          <a:bodyPr lIns="91439" tIns="45719" rIns="91439" bIns="45719">
            <a:noAutofit/>
          </a:bodyPr>
          <a:lstStyle/>
          <a:p>
            <a:endParaRPr/>
          </a:p>
        </p:txBody>
      </p:sp>
      <p:sp>
        <p:nvSpPr>
          <p:cNvPr id="1061" name="Insert Picture Here 2018 Darker.png"/>
          <p:cNvSpPr>
            <a:spLocks noGrp="1"/>
          </p:cNvSpPr>
          <p:nvPr>
            <p:ph type="pic" sz="quarter" idx="24"/>
          </p:nvPr>
        </p:nvSpPr>
        <p:spPr>
          <a:xfrm>
            <a:off x="8892820" y="4459100"/>
            <a:ext cx="2289176" cy="1287662"/>
          </a:xfrm>
          <a:prstGeom prst="rect">
            <a:avLst/>
          </a:prstGeom>
        </p:spPr>
        <p:txBody>
          <a:bodyPr lIns="91439" tIns="45719" rIns="91439" bIns="45719">
            <a:noAutofit/>
          </a:bodyPr>
          <a:lstStyle/>
          <a:p>
            <a:endParaRPr/>
          </a:p>
        </p:txBody>
      </p:sp>
      <p:sp>
        <p:nvSpPr>
          <p:cNvPr id="10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56561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596F-D582-40D6-A984-F6140A61F6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B1B3C40-AD32-4050-B1B2-2DD3A5028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0928FC64-489A-4581-9BC9-EB3C318CFD9B}"/>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5" name="Footer Placeholder 4">
            <a:extLst>
              <a:ext uri="{FF2B5EF4-FFF2-40B4-BE49-F238E27FC236}">
                <a16:creationId xmlns:a16="http://schemas.microsoft.com/office/drawing/2014/main" id="{5B9E4E36-430A-40B0-810E-9C3A146BB28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DF2B754-AC15-4264-AD7D-A3C7E4C47D5C}"/>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1074545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FEAB7-A485-4D32-8685-1DCD8FA6D5E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444EFCA-F973-4BD2-8F7F-BB61A80E1F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3A920E4-3D15-4ABA-A7E1-8F751DA79CDB}"/>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5" name="Footer Placeholder 4">
            <a:extLst>
              <a:ext uri="{FF2B5EF4-FFF2-40B4-BE49-F238E27FC236}">
                <a16:creationId xmlns:a16="http://schemas.microsoft.com/office/drawing/2014/main" id="{332304B7-99DA-4DEF-99D6-C74DF75F640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3940B04-86C8-40B9-9BCF-3EFD1BDF9D16}"/>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290767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49243-A66B-68D2-18A4-A4F43B5DE8B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8C61EE-53DF-7695-53D8-F74733057C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7E6E11F-99B4-3C90-D387-86C3B293E492}"/>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5" name="Footer Placeholder 4">
            <a:extLst>
              <a:ext uri="{FF2B5EF4-FFF2-40B4-BE49-F238E27FC236}">
                <a16:creationId xmlns:a16="http://schemas.microsoft.com/office/drawing/2014/main" id="{EB45B727-92EE-D2A0-11AF-845BC063980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FA0F469-676D-BAAF-1258-E0A9E2960CFE}"/>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1060045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9DAE-4F66-4D8A-BB1E-BE8DE5EB24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7751C4CC-B80F-43DA-B7B0-90BBBE3E8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417C1B-F788-451A-9B5C-CC132FBD1827}"/>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5" name="Footer Placeholder 4">
            <a:extLst>
              <a:ext uri="{FF2B5EF4-FFF2-40B4-BE49-F238E27FC236}">
                <a16:creationId xmlns:a16="http://schemas.microsoft.com/office/drawing/2014/main" id="{FA19471F-038D-4629-9CF6-916E7FC70B4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2741D76-814E-4B9E-8AD3-42ABA73956D0}"/>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2952013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4F3B-6412-496A-9DA3-6C8FAFD2D9E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A0DFBEA-47F9-4D1B-9C68-B9A085B2DB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84DC788-3887-4898-A21D-CF641454CB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6A350E3B-3399-458A-BC50-6F24489A4CC5}"/>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6" name="Footer Placeholder 5">
            <a:extLst>
              <a:ext uri="{FF2B5EF4-FFF2-40B4-BE49-F238E27FC236}">
                <a16:creationId xmlns:a16="http://schemas.microsoft.com/office/drawing/2014/main" id="{09FD4E8F-F7B8-45F0-9C9E-EDDC350A231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8288509-D44A-4B28-BE45-75FA84DD939D}"/>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2650209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41E6-449B-412E-8FDF-91CC2923FB0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F97913A-0F89-41DA-A554-09696C2B32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F9612-4EC5-4AAF-B8D5-E7493E3A77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457577CC-E139-44B1-93FD-F6D32FEE6D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1DC20-1EAC-43C7-A233-61EEA2BFF1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6B5D696B-766B-47FC-82F7-CA34D29C7FBE}"/>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8" name="Footer Placeholder 7">
            <a:extLst>
              <a:ext uri="{FF2B5EF4-FFF2-40B4-BE49-F238E27FC236}">
                <a16:creationId xmlns:a16="http://schemas.microsoft.com/office/drawing/2014/main" id="{FCB02DA0-E6D5-4F32-9EE9-28F86B468A1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0F894A3E-318D-4897-B8BC-E2C4F9657A88}"/>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1663585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E9E9-E48D-42F2-8B80-999B3296D17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9686D7C-24FD-4189-86FB-A859E5F3504D}"/>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4" name="Footer Placeholder 3">
            <a:extLst>
              <a:ext uri="{FF2B5EF4-FFF2-40B4-BE49-F238E27FC236}">
                <a16:creationId xmlns:a16="http://schemas.microsoft.com/office/drawing/2014/main" id="{F475844C-8428-4F19-B265-1F843CD65A2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ECBEA54-F9B4-4AFD-B1A0-2C0C07990027}"/>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2854343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BEB46B-228F-4479-992C-FC60C6B87251}"/>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3" name="Footer Placeholder 2">
            <a:extLst>
              <a:ext uri="{FF2B5EF4-FFF2-40B4-BE49-F238E27FC236}">
                <a16:creationId xmlns:a16="http://schemas.microsoft.com/office/drawing/2014/main" id="{B0999C8D-0B30-4A4F-B6FD-8309D5F3A49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7B186AA-0ACA-4EB4-B05A-FDF671F16682}"/>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1962629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CA59-BC9A-433C-9045-6989527AA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E3235F3-5915-4BD9-9EC3-08E01EFEE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E19D389-22F4-4E4C-8FA5-075D602B65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3FE20-79B0-45FA-9ECC-255325DFC09C}"/>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6" name="Footer Placeholder 5">
            <a:extLst>
              <a:ext uri="{FF2B5EF4-FFF2-40B4-BE49-F238E27FC236}">
                <a16:creationId xmlns:a16="http://schemas.microsoft.com/office/drawing/2014/main" id="{F2BE9F25-BDF2-49A1-BD1C-68914A58211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3070B65-A0CB-440E-BE67-517E945292F2}"/>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3399514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CFCF-0C01-4954-8854-40EF4F96A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6D9D268-739B-46AA-8F6F-F0BC69AE6B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CA0B9CE0-CCB2-4996-A200-E6FA4C388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D891A-3018-47B3-B727-4EDB20EEC8C5}"/>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6" name="Footer Placeholder 5">
            <a:extLst>
              <a:ext uri="{FF2B5EF4-FFF2-40B4-BE49-F238E27FC236}">
                <a16:creationId xmlns:a16="http://schemas.microsoft.com/office/drawing/2014/main" id="{0EA75434-25EC-49C5-B45A-DDC4E6C260F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D5FDF7E-4D4C-4403-A7E0-78615C7EBEE3}"/>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2444232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0B85-213E-41DE-93C3-EE603C78DAE5}"/>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E1EA1F6-A03E-4471-A6B3-8B0F4604DF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F5D030-216E-4773-94C2-9D9F793E83D9}"/>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5" name="Footer Placeholder 4">
            <a:extLst>
              <a:ext uri="{FF2B5EF4-FFF2-40B4-BE49-F238E27FC236}">
                <a16:creationId xmlns:a16="http://schemas.microsoft.com/office/drawing/2014/main" id="{C0872323-9DC9-47A7-9F78-9B3495F7806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6B76306-2C08-4984-9302-B82B46987AD9}"/>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104530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D2442F-65DE-4954-B9CD-BABB3D70DF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7FACB0E-26B3-4294-9787-CDAF81B1F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1B389D0-079A-442B-A6B6-8660A7C3C90E}"/>
              </a:ext>
            </a:extLst>
          </p:cNvPr>
          <p:cNvSpPr>
            <a:spLocks noGrp="1"/>
          </p:cNvSpPr>
          <p:nvPr>
            <p:ph type="dt" sz="half" idx="10"/>
          </p:nvPr>
        </p:nvSpPr>
        <p:spPr/>
        <p:txBody>
          <a:bodyPr/>
          <a:lstStyle/>
          <a:p>
            <a:fld id="{7D41F5EB-1265-4215-B314-E9D2E0CBB8AD}" type="datetimeFigureOut">
              <a:rPr lang="en-ZA" smtClean="0"/>
              <a:t>2024/03/26</a:t>
            </a:fld>
            <a:endParaRPr lang="en-ZA"/>
          </a:p>
        </p:txBody>
      </p:sp>
      <p:sp>
        <p:nvSpPr>
          <p:cNvPr id="5" name="Footer Placeholder 4">
            <a:extLst>
              <a:ext uri="{FF2B5EF4-FFF2-40B4-BE49-F238E27FC236}">
                <a16:creationId xmlns:a16="http://schemas.microsoft.com/office/drawing/2014/main" id="{C8C62738-F1A4-44DE-BFF3-F1B325F73DA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9D5515E-319F-4EF2-AE62-6B34A3EF2A41}"/>
              </a:ext>
            </a:extLst>
          </p:cNvPr>
          <p:cNvSpPr>
            <a:spLocks noGrp="1"/>
          </p:cNvSpPr>
          <p:nvPr>
            <p:ph type="sldNum" sz="quarter" idx="12"/>
          </p:nvPr>
        </p:nvSpPr>
        <p:spPr/>
        <p:txBody>
          <a:bodyPr/>
          <a:lstStyle/>
          <a:p>
            <a:fld id="{9BB4977E-3F8D-4B8B-803B-50674271B937}" type="slidenum">
              <a:rPr lang="en-ZA" smtClean="0"/>
              <a:t>‹#›</a:t>
            </a:fld>
            <a:endParaRPr lang="en-ZA"/>
          </a:p>
        </p:txBody>
      </p:sp>
    </p:spTree>
    <p:extLst>
      <p:ext uri="{BB962C8B-B14F-4D97-AF65-F5344CB8AC3E}">
        <p14:creationId xmlns:p14="http://schemas.microsoft.com/office/powerpoint/2010/main" val="22668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50381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FD32-7B2A-728B-E84D-4BCD57F565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A456C937-FB54-91A6-FF05-071E33088F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0C4A88-3502-C2D5-06C7-1D1F08BC0E4F}"/>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5" name="Footer Placeholder 4">
            <a:extLst>
              <a:ext uri="{FF2B5EF4-FFF2-40B4-BE49-F238E27FC236}">
                <a16:creationId xmlns:a16="http://schemas.microsoft.com/office/drawing/2014/main" id="{EF4FFE82-74AE-B694-33BF-58137D78493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A88C490-FA18-6822-58FC-19C442701786}"/>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2298445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729052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580638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328229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642237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941565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4200297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868736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2"/>
          <p:cNvSpPr>
            <a:spLocks noGrp="1"/>
          </p:cNvSpPr>
          <p:nvPr>
            <p:ph type="pic" idx="2"/>
          </p:nvPr>
        </p:nvSpPr>
        <p:spPr>
          <a:xfrm>
            <a:off x="5183188" y="987425"/>
            <a:ext cx="6172200" cy="4873625"/>
          </a:xfrm>
          <a:prstGeom prst="rect">
            <a:avLst/>
          </a:prstGeom>
          <a:noFill/>
          <a:ln>
            <a:noFill/>
          </a:ln>
        </p:spPr>
      </p:sp>
      <p:sp>
        <p:nvSpPr>
          <p:cNvPr id="68" name="Google Shape;68;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4115518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858984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43560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23E2-337A-669A-790E-8D3B790F168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00E5A84-4097-3B97-6EB6-4DBD6587FB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CD92FAC-9CBE-678D-7806-90D9A7C54C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E51CA5B-BDAE-468F-09F7-9B3151BB599D}"/>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6" name="Footer Placeholder 5">
            <a:extLst>
              <a:ext uri="{FF2B5EF4-FFF2-40B4-BE49-F238E27FC236}">
                <a16:creationId xmlns:a16="http://schemas.microsoft.com/office/drawing/2014/main" id="{3154EE3F-D258-0116-B492-9067D1818B4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4BD577A-E549-020F-3CE0-8CF53F49C72B}"/>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30427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2B92-5987-66D2-B7ED-3336546471B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BB5EB91-766E-2140-53FF-3C0A6EC18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02E8DF-E7DC-5884-8866-9CC8D87EA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DFA4B35B-6B76-D724-6A41-5B79C82375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A4430F-6F62-3598-A20B-40928C252E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42D13A2-9F40-0D2F-7840-91273C012A7C}"/>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8" name="Footer Placeholder 7">
            <a:extLst>
              <a:ext uri="{FF2B5EF4-FFF2-40B4-BE49-F238E27FC236}">
                <a16:creationId xmlns:a16="http://schemas.microsoft.com/office/drawing/2014/main" id="{1E4EFE5F-263B-DCAF-0509-2F80C9BCD33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B4AFB654-3B5C-6E6C-DA3F-F0FD3687F853}"/>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3788335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CD3F-DF90-21A3-2A0D-A4C9CA268D71}"/>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2306A895-5DD3-2DF3-EAD3-92DEA7747705}"/>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4" name="Footer Placeholder 3">
            <a:extLst>
              <a:ext uri="{FF2B5EF4-FFF2-40B4-BE49-F238E27FC236}">
                <a16:creationId xmlns:a16="http://schemas.microsoft.com/office/drawing/2014/main" id="{B83F98BA-1579-C0DD-83B2-AD3DB2E068C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69516EF-4631-A869-4DBD-741744C41723}"/>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55948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82C45-84F8-8012-BF4C-521342B770F7}"/>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3" name="Footer Placeholder 2">
            <a:extLst>
              <a:ext uri="{FF2B5EF4-FFF2-40B4-BE49-F238E27FC236}">
                <a16:creationId xmlns:a16="http://schemas.microsoft.com/office/drawing/2014/main" id="{EA54E758-81B7-8398-A015-958EBF5214D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3CBCE34-DF2B-EE2E-DF71-17BF7F2AB170}"/>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393228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C70F-6096-6C2A-47DF-73E3813EF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54632D67-BEC6-6BF3-9338-400C6F595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4DBD1F8-1901-BBB6-55E6-9DCB03FF0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81D721-0D93-697F-CDF9-F8748558630E}"/>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6" name="Footer Placeholder 5">
            <a:extLst>
              <a:ext uri="{FF2B5EF4-FFF2-40B4-BE49-F238E27FC236}">
                <a16:creationId xmlns:a16="http://schemas.microsoft.com/office/drawing/2014/main" id="{4D7CC5D0-0D52-70B9-8F3F-67F987F487B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F842683-8238-4212-18EB-68BF75E2BF78}"/>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389593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B205-4E7C-D964-6645-2BAF82509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6A3A317-FF94-0502-E43A-E308FA9158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08547E0-63FC-5BF0-6F3B-E92A319AAD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3F4ABE-3B91-A792-C4D7-88412DF8E552}"/>
              </a:ext>
            </a:extLst>
          </p:cNvPr>
          <p:cNvSpPr>
            <a:spLocks noGrp="1"/>
          </p:cNvSpPr>
          <p:nvPr>
            <p:ph type="dt" sz="half" idx="10"/>
          </p:nvPr>
        </p:nvSpPr>
        <p:spPr/>
        <p:txBody>
          <a:bodyPr/>
          <a:lstStyle/>
          <a:p>
            <a:fld id="{9BF0D8B3-5F2D-48BF-B191-703512F5BA43}" type="datetimeFigureOut">
              <a:rPr lang="en-ZA" smtClean="0"/>
              <a:t>2024/03/26</a:t>
            </a:fld>
            <a:endParaRPr lang="en-ZA"/>
          </a:p>
        </p:txBody>
      </p:sp>
      <p:sp>
        <p:nvSpPr>
          <p:cNvPr id="6" name="Footer Placeholder 5">
            <a:extLst>
              <a:ext uri="{FF2B5EF4-FFF2-40B4-BE49-F238E27FC236}">
                <a16:creationId xmlns:a16="http://schemas.microsoft.com/office/drawing/2014/main" id="{9820F470-C2AC-10BD-1D03-1FBB00A1C40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19F1481-D7E5-FBE5-DA71-A3048E12FA2A}"/>
              </a:ext>
            </a:extLst>
          </p:cNvPr>
          <p:cNvSpPr>
            <a:spLocks noGrp="1"/>
          </p:cNvSpPr>
          <p:nvPr>
            <p:ph type="sldNum" sz="quarter" idx="12"/>
          </p:nvPr>
        </p:nvSpPr>
        <p:spPr/>
        <p:txBody>
          <a:bodyPr/>
          <a:lstStyle/>
          <a:p>
            <a:fld id="{861F9A3E-19A4-4759-AA98-5504B6DB5974}" type="slidenum">
              <a:rPr lang="en-ZA" smtClean="0"/>
              <a:t>‹#›</a:t>
            </a:fld>
            <a:endParaRPr lang="en-ZA"/>
          </a:p>
        </p:txBody>
      </p:sp>
    </p:spTree>
    <p:extLst>
      <p:ext uri="{BB962C8B-B14F-4D97-AF65-F5344CB8AC3E}">
        <p14:creationId xmlns:p14="http://schemas.microsoft.com/office/powerpoint/2010/main" val="313717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C5834-2382-204E-A6D2-39D5F51F9F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2DD610C-C135-3FE4-E7E3-0125403BF0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1401FAD-70DA-2D94-31FC-7BD846598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F0D8B3-5F2D-48BF-B191-703512F5BA43}" type="datetimeFigureOut">
              <a:rPr lang="en-ZA" smtClean="0"/>
              <a:t>2024/03/26</a:t>
            </a:fld>
            <a:endParaRPr lang="en-ZA"/>
          </a:p>
        </p:txBody>
      </p:sp>
      <p:sp>
        <p:nvSpPr>
          <p:cNvPr id="5" name="Footer Placeholder 4">
            <a:extLst>
              <a:ext uri="{FF2B5EF4-FFF2-40B4-BE49-F238E27FC236}">
                <a16:creationId xmlns:a16="http://schemas.microsoft.com/office/drawing/2014/main" id="{77C5B533-DE5F-357C-A4BE-B7859270BC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80A255DD-DD95-7B84-B39A-1CD2FD5109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1F9A3E-19A4-4759-AA98-5504B6DB5974}" type="slidenum">
              <a:rPr lang="en-ZA" smtClean="0"/>
              <a:t>‹#›</a:t>
            </a:fld>
            <a:endParaRPr lang="en-ZA"/>
          </a:p>
        </p:txBody>
      </p:sp>
    </p:spTree>
    <p:extLst>
      <p:ext uri="{BB962C8B-B14F-4D97-AF65-F5344CB8AC3E}">
        <p14:creationId xmlns:p14="http://schemas.microsoft.com/office/powerpoint/2010/main" val="1557735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627AC3-2A80-4224-9875-B159B84CD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D7F4C7B-C423-4458-8E01-0FCDE1828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CE4A3E8-0589-43D5-AC09-CAA22A5C2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1F5EB-1265-4215-B314-E9D2E0CBB8AD}" type="datetimeFigureOut">
              <a:rPr lang="en-ZA" smtClean="0"/>
              <a:t>2024/03/26</a:t>
            </a:fld>
            <a:endParaRPr lang="en-ZA"/>
          </a:p>
        </p:txBody>
      </p:sp>
      <p:sp>
        <p:nvSpPr>
          <p:cNvPr id="5" name="Footer Placeholder 4">
            <a:extLst>
              <a:ext uri="{FF2B5EF4-FFF2-40B4-BE49-F238E27FC236}">
                <a16:creationId xmlns:a16="http://schemas.microsoft.com/office/drawing/2014/main" id="{1F74FA9E-843A-417D-9BD8-21CBCB81A9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A9CF91C3-8281-4CEC-BA54-1B8680F65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4977E-3F8D-4B8B-803B-50674271B937}" type="slidenum">
              <a:rPr lang="en-ZA" smtClean="0"/>
              <a:t>‹#›</a:t>
            </a:fld>
            <a:endParaRPr lang="en-ZA"/>
          </a:p>
        </p:txBody>
      </p:sp>
    </p:spTree>
    <p:extLst>
      <p:ext uri="{BB962C8B-B14F-4D97-AF65-F5344CB8AC3E}">
        <p14:creationId xmlns:p14="http://schemas.microsoft.com/office/powerpoint/2010/main" val="15760029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427651574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3.jpg"/><Relationship Id="rId7" Type="http://schemas.openxmlformats.org/officeDocument/2006/relationships/image" Target="../media/image62.jpg"/><Relationship Id="rId2" Type="http://schemas.openxmlformats.org/officeDocument/2006/relationships/image" Target="../media/image58.jpeg"/><Relationship Id="rId1" Type="http://schemas.openxmlformats.org/officeDocument/2006/relationships/slideLayout" Target="../slideLayouts/slideLayout1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3.jp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70.jpeg"/><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54.pn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jpg"/><Relationship Id="rId1" Type="http://schemas.openxmlformats.org/officeDocument/2006/relationships/slideLayout" Target="../slideLayouts/slideLayout24.xml"/><Relationship Id="rId6" Type="http://schemas.openxmlformats.org/officeDocument/2006/relationships/image" Target="../media/image76.png"/><Relationship Id="rId5" Type="http://schemas.microsoft.com/office/2007/relationships/hdphoto" Target="../media/hdphoto1.wdp"/><Relationship Id="rId4" Type="http://schemas.openxmlformats.org/officeDocument/2006/relationships/image" Target="../media/image75.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jpeg"/><Relationship Id="rId1" Type="http://schemas.openxmlformats.org/officeDocument/2006/relationships/slideLayout" Target="../slideLayouts/slideLayout2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4.xml"/><Relationship Id="rId5" Type="http://schemas.openxmlformats.org/officeDocument/2006/relationships/image" Target="../media/image77.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7.png"/><Relationship Id="rId2" Type="http://schemas.openxmlformats.org/officeDocument/2006/relationships/image" Target="../media/image83.jpg"/><Relationship Id="rId1" Type="http://schemas.openxmlformats.org/officeDocument/2006/relationships/slideLayout" Target="../slideLayouts/slideLayout24.xml"/><Relationship Id="rId6" Type="http://schemas.openxmlformats.org/officeDocument/2006/relationships/image" Target="../media/image84.png"/><Relationship Id="rId5" Type="http://schemas.openxmlformats.org/officeDocument/2006/relationships/image" Target="../media/image74.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g"/><Relationship Id="rId18" Type="http://schemas.openxmlformats.org/officeDocument/2006/relationships/image" Target="../media/image31.png"/><Relationship Id="rId3" Type="http://schemas.openxmlformats.org/officeDocument/2006/relationships/image" Target="../media/image16.jpeg"/><Relationship Id="rId21" Type="http://schemas.openxmlformats.org/officeDocument/2006/relationships/image" Target="../media/image34.jp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jp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jp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jp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17.png"/><Relationship Id="rId21" Type="http://schemas.openxmlformats.org/officeDocument/2006/relationships/image" Target="../media/image16.jpeg"/><Relationship Id="rId7" Type="http://schemas.openxmlformats.org/officeDocument/2006/relationships/image" Target="../media/image38.jp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image" Target="../media/image36.jp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jpg"/><Relationship Id="rId4" Type="http://schemas.openxmlformats.org/officeDocument/2006/relationships/image" Target="../media/image18.png"/><Relationship Id="rId9" Type="http://schemas.openxmlformats.org/officeDocument/2006/relationships/image" Target="../media/image40.jp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A89FB67-BCC4-ABD6-6F5B-C5AF1A84C359}"/>
              </a:ext>
            </a:extLst>
          </p:cNvPr>
          <p:cNvPicPr>
            <a:picLocks noChangeAspect="1"/>
          </p:cNvPicPr>
          <p:nvPr/>
        </p:nvPicPr>
        <p:blipFill rotWithShape="1">
          <a:blip r:embed="rId2">
            <a:extLst>
              <a:ext uri="{28A0092B-C50C-407E-A947-70E740481C1C}">
                <a14:useLocalDpi xmlns:a14="http://schemas.microsoft.com/office/drawing/2010/main" val="0"/>
              </a:ext>
            </a:extLst>
          </a:blip>
          <a:srcRect l="39470" t="-1" b="39481"/>
          <a:stretch/>
        </p:blipFill>
        <p:spPr>
          <a:xfrm>
            <a:off x="0" y="1"/>
            <a:ext cx="12192000" cy="6858000"/>
          </a:xfrm>
          <a:prstGeom prst="rect">
            <a:avLst/>
          </a:prstGeom>
        </p:spPr>
      </p:pic>
      <p:sp>
        <p:nvSpPr>
          <p:cNvPr id="20" name="Rectangle: Rounded Corners 19">
            <a:extLst>
              <a:ext uri="{FF2B5EF4-FFF2-40B4-BE49-F238E27FC236}">
                <a16:creationId xmlns:a16="http://schemas.microsoft.com/office/drawing/2014/main" id="{956B4A20-28D3-8EDE-2E9C-B1A7C904F713}"/>
              </a:ext>
            </a:extLst>
          </p:cNvPr>
          <p:cNvSpPr/>
          <p:nvPr/>
        </p:nvSpPr>
        <p:spPr>
          <a:xfrm rot="20524204">
            <a:off x="-609954" y="5161198"/>
            <a:ext cx="3563171" cy="3878563"/>
          </a:xfrm>
          <a:prstGeom prst="roundRect">
            <a:avLst>
              <a:gd name="adj" fmla="val 37435"/>
            </a:avLst>
          </a:prstGeom>
          <a:solidFill>
            <a:srgbClr val="414042">
              <a:alpha val="76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Rounded Corners 7">
            <a:extLst>
              <a:ext uri="{FF2B5EF4-FFF2-40B4-BE49-F238E27FC236}">
                <a16:creationId xmlns:a16="http://schemas.microsoft.com/office/drawing/2014/main" id="{7E954E7A-464B-C40D-EA49-5BE3AF50A2E2}"/>
              </a:ext>
            </a:extLst>
          </p:cNvPr>
          <p:cNvSpPr/>
          <p:nvPr/>
        </p:nvSpPr>
        <p:spPr>
          <a:xfrm rot="20524204">
            <a:off x="3653348" y="-1589503"/>
            <a:ext cx="10027966" cy="2491960"/>
          </a:xfrm>
          <a:prstGeom prst="roundRect">
            <a:avLst>
              <a:gd name="adj" fmla="val 50000"/>
            </a:avLst>
          </a:prstGeom>
          <a:solidFill>
            <a:srgbClr val="BE1E2D">
              <a:alpha val="70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Rounded Corners 8">
            <a:extLst>
              <a:ext uri="{FF2B5EF4-FFF2-40B4-BE49-F238E27FC236}">
                <a16:creationId xmlns:a16="http://schemas.microsoft.com/office/drawing/2014/main" id="{E6AA84F8-8B49-4EAF-5F6B-7CA63E3E6407}"/>
              </a:ext>
            </a:extLst>
          </p:cNvPr>
          <p:cNvSpPr/>
          <p:nvPr/>
        </p:nvSpPr>
        <p:spPr>
          <a:xfrm rot="20524204">
            <a:off x="-8603913" y="-5486826"/>
            <a:ext cx="3555280" cy="637325"/>
          </a:xfrm>
          <a:prstGeom prst="roundRect">
            <a:avLst>
              <a:gd name="adj" fmla="val 50000"/>
            </a:avLst>
          </a:prstGeom>
          <a:noFill/>
          <a:ln>
            <a:solidFill>
              <a:srgbClr val="BE1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Rounded Corners 9">
            <a:extLst>
              <a:ext uri="{FF2B5EF4-FFF2-40B4-BE49-F238E27FC236}">
                <a16:creationId xmlns:a16="http://schemas.microsoft.com/office/drawing/2014/main" id="{874BC97C-BB37-DDB2-F1E9-E88980768C26}"/>
              </a:ext>
            </a:extLst>
          </p:cNvPr>
          <p:cNvSpPr/>
          <p:nvPr/>
        </p:nvSpPr>
        <p:spPr>
          <a:xfrm rot="20524204">
            <a:off x="-10433619" y="-4366853"/>
            <a:ext cx="8303233" cy="98258"/>
          </a:xfrm>
          <a:prstGeom prst="roundRect">
            <a:avLst>
              <a:gd name="adj" fmla="val 50000"/>
            </a:avLst>
          </a:prstGeom>
          <a:solidFill>
            <a:srgbClr val="BE1E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Rounded Corners 10">
            <a:extLst>
              <a:ext uri="{FF2B5EF4-FFF2-40B4-BE49-F238E27FC236}">
                <a16:creationId xmlns:a16="http://schemas.microsoft.com/office/drawing/2014/main" id="{EC5EA0FE-5C53-163A-867B-29DF32DD5031}"/>
              </a:ext>
            </a:extLst>
          </p:cNvPr>
          <p:cNvSpPr/>
          <p:nvPr/>
        </p:nvSpPr>
        <p:spPr>
          <a:xfrm rot="20524204">
            <a:off x="-6604524" y="-4011891"/>
            <a:ext cx="4161827" cy="2097168"/>
          </a:xfrm>
          <a:prstGeom prst="roundRect">
            <a:avLst>
              <a:gd name="adj" fmla="val 50000"/>
            </a:avLst>
          </a:prstGeom>
          <a:solidFill>
            <a:srgbClr val="1D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Rounded Corners 12">
            <a:extLst>
              <a:ext uri="{FF2B5EF4-FFF2-40B4-BE49-F238E27FC236}">
                <a16:creationId xmlns:a16="http://schemas.microsoft.com/office/drawing/2014/main" id="{3E2F72E3-E413-A002-46BB-9E53201C1D18}"/>
              </a:ext>
            </a:extLst>
          </p:cNvPr>
          <p:cNvSpPr/>
          <p:nvPr/>
        </p:nvSpPr>
        <p:spPr>
          <a:xfrm rot="20524204">
            <a:off x="688745" y="4254081"/>
            <a:ext cx="14586033" cy="4074048"/>
          </a:xfrm>
          <a:prstGeom prst="roundRect">
            <a:avLst>
              <a:gd name="adj" fmla="val 50000"/>
            </a:avLst>
          </a:prstGeom>
          <a:solidFill>
            <a:srgbClr val="1D2233">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Rounded Corners 13">
            <a:extLst>
              <a:ext uri="{FF2B5EF4-FFF2-40B4-BE49-F238E27FC236}">
                <a16:creationId xmlns:a16="http://schemas.microsoft.com/office/drawing/2014/main" id="{02C179D1-059A-F546-8284-4BD2312A3932}"/>
              </a:ext>
            </a:extLst>
          </p:cNvPr>
          <p:cNvSpPr/>
          <p:nvPr/>
        </p:nvSpPr>
        <p:spPr>
          <a:xfrm rot="20524204">
            <a:off x="9308573" y="3322608"/>
            <a:ext cx="3238138" cy="471742"/>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Rounded Corners 14">
            <a:extLst>
              <a:ext uri="{FF2B5EF4-FFF2-40B4-BE49-F238E27FC236}">
                <a16:creationId xmlns:a16="http://schemas.microsoft.com/office/drawing/2014/main" id="{BDE3B118-6B1E-4721-096A-B30A47FBB650}"/>
              </a:ext>
            </a:extLst>
          </p:cNvPr>
          <p:cNvSpPr/>
          <p:nvPr/>
        </p:nvSpPr>
        <p:spPr>
          <a:xfrm rot="20524204">
            <a:off x="7061495" y="4354567"/>
            <a:ext cx="5366079" cy="98258"/>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Rectangle: Rounded Corners 16">
            <a:extLst>
              <a:ext uri="{FF2B5EF4-FFF2-40B4-BE49-F238E27FC236}">
                <a16:creationId xmlns:a16="http://schemas.microsoft.com/office/drawing/2014/main" id="{380572C2-D9E7-50C0-7CE9-33A5B57C9DA0}"/>
              </a:ext>
            </a:extLst>
          </p:cNvPr>
          <p:cNvSpPr/>
          <p:nvPr/>
        </p:nvSpPr>
        <p:spPr>
          <a:xfrm rot="20524204">
            <a:off x="9668865" y="4012829"/>
            <a:ext cx="3822156" cy="2097168"/>
          </a:xfrm>
          <a:prstGeom prst="roundRect">
            <a:avLst>
              <a:gd name="adj" fmla="val 50000"/>
            </a:avLst>
          </a:prstGeom>
          <a:solidFill>
            <a:srgbClr val="1D22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Rounded Corners 17">
            <a:extLst>
              <a:ext uri="{FF2B5EF4-FFF2-40B4-BE49-F238E27FC236}">
                <a16:creationId xmlns:a16="http://schemas.microsoft.com/office/drawing/2014/main" id="{B5D81074-90BC-DC58-4B2E-90ACA958E800}"/>
              </a:ext>
            </a:extLst>
          </p:cNvPr>
          <p:cNvSpPr/>
          <p:nvPr/>
        </p:nvSpPr>
        <p:spPr>
          <a:xfrm rot="20524204">
            <a:off x="6709694" y="6906453"/>
            <a:ext cx="3555280" cy="703510"/>
          </a:xfrm>
          <a:prstGeom prst="roundRect">
            <a:avLst>
              <a:gd name="adj" fmla="val 50000"/>
            </a:avLst>
          </a:prstGeom>
          <a:no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Rounded Corners 5">
            <a:extLst>
              <a:ext uri="{FF2B5EF4-FFF2-40B4-BE49-F238E27FC236}">
                <a16:creationId xmlns:a16="http://schemas.microsoft.com/office/drawing/2014/main" id="{2564480E-2742-5E21-6427-24E87662C2F1}"/>
              </a:ext>
            </a:extLst>
          </p:cNvPr>
          <p:cNvSpPr/>
          <p:nvPr/>
        </p:nvSpPr>
        <p:spPr>
          <a:xfrm rot="20524204">
            <a:off x="-3547611" y="-935271"/>
            <a:ext cx="8865156" cy="3645243"/>
          </a:xfrm>
          <a:prstGeom prst="roundRect">
            <a:avLst>
              <a:gd name="adj" fmla="val 30308"/>
            </a:avLst>
          </a:prstGeom>
          <a:solidFill>
            <a:srgbClr val="1D22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Rounded Corners 6">
            <a:extLst>
              <a:ext uri="{FF2B5EF4-FFF2-40B4-BE49-F238E27FC236}">
                <a16:creationId xmlns:a16="http://schemas.microsoft.com/office/drawing/2014/main" id="{45C7B666-5847-F306-746D-106F521B7F89}"/>
              </a:ext>
            </a:extLst>
          </p:cNvPr>
          <p:cNvSpPr/>
          <p:nvPr/>
        </p:nvSpPr>
        <p:spPr>
          <a:xfrm rot="20524204">
            <a:off x="-1892377" y="-495050"/>
            <a:ext cx="2917362" cy="1944705"/>
          </a:xfrm>
          <a:prstGeom prst="roundRect">
            <a:avLst>
              <a:gd name="adj" fmla="val 50000"/>
            </a:avLst>
          </a:prstGeom>
          <a:solidFill>
            <a:srgbClr val="41404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Rectangle: Rounded Corners 18">
            <a:extLst>
              <a:ext uri="{FF2B5EF4-FFF2-40B4-BE49-F238E27FC236}">
                <a16:creationId xmlns:a16="http://schemas.microsoft.com/office/drawing/2014/main" id="{00A96C88-293D-B805-67C8-40A823329502}"/>
              </a:ext>
            </a:extLst>
          </p:cNvPr>
          <p:cNvSpPr/>
          <p:nvPr/>
        </p:nvSpPr>
        <p:spPr>
          <a:xfrm rot="20524204">
            <a:off x="-848259" y="2455647"/>
            <a:ext cx="3751211" cy="617562"/>
          </a:xfrm>
          <a:prstGeom prst="roundRect">
            <a:avLst>
              <a:gd name="adj" fmla="val 50000"/>
            </a:avLst>
          </a:prstGeom>
          <a:no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Rectangle: Rounded Corners 20">
            <a:extLst>
              <a:ext uri="{FF2B5EF4-FFF2-40B4-BE49-F238E27FC236}">
                <a16:creationId xmlns:a16="http://schemas.microsoft.com/office/drawing/2014/main" id="{942AD0C6-FB57-CC1E-C80F-CACB40600605}"/>
              </a:ext>
            </a:extLst>
          </p:cNvPr>
          <p:cNvSpPr/>
          <p:nvPr/>
        </p:nvSpPr>
        <p:spPr>
          <a:xfrm rot="20524204">
            <a:off x="10068522" y="247561"/>
            <a:ext cx="2399250" cy="35410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Rounded Corners 21">
            <a:extLst>
              <a:ext uri="{FF2B5EF4-FFF2-40B4-BE49-F238E27FC236}">
                <a16:creationId xmlns:a16="http://schemas.microsoft.com/office/drawing/2014/main" id="{C8CBC66B-9380-5794-9A51-50266E485D2E}"/>
              </a:ext>
            </a:extLst>
          </p:cNvPr>
          <p:cNvSpPr/>
          <p:nvPr/>
        </p:nvSpPr>
        <p:spPr>
          <a:xfrm rot="20524204">
            <a:off x="9800563" y="758365"/>
            <a:ext cx="2703255" cy="9028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Rectangle: Rounded Corners 22">
            <a:extLst>
              <a:ext uri="{FF2B5EF4-FFF2-40B4-BE49-F238E27FC236}">
                <a16:creationId xmlns:a16="http://schemas.microsoft.com/office/drawing/2014/main" id="{2AEA0F22-A4AA-A16A-3996-65EE4081B597}"/>
              </a:ext>
            </a:extLst>
          </p:cNvPr>
          <p:cNvSpPr/>
          <p:nvPr/>
        </p:nvSpPr>
        <p:spPr>
          <a:xfrm rot="20524204">
            <a:off x="-1288865" y="5024003"/>
            <a:ext cx="2703255" cy="9028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9" name="Picture 28" descr="A logo with white text&#10;&#10;Description automatically generated">
            <a:extLst>
              <a:ext uri="{FF2B5EF4-FFF2-40B4-BE49-F238E27FC236}">
                <a16:creationId xmlns:a16="http://schemas.microsoft.com/office/drawing/2014/main" id="{80260FA4-7ADB-8AA6-1567-68BC709B6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049" y="-130618"/>
            <a:ext cx="3321335" cy="1868251"/>
          </a:xfrm>
          <a:prstGeom prst="rect">
            <a:avLst/>
          </a:prstGeom>
        </p:spPr>
      </p:pic>
      <p:sp>
        <p:nvSpPr>
          <p:cNvPr id="32" name="TextBox 31">
            <a:extLst>
              <a:ext uri="{FF2B5EF4-FFF2-40B4-BE49-F238E27FC236}">
                <a16:creationId xmlns:a16="http://schemas.microsoft.com/office/drawing/2014/main" id="{485930DF-FCBA-466E-8AE2-35094D41F901}"/>
              </a:ext>
            </a:extLst>
          </p:cNvPr>
          <p:cNvSpPr txBox="1"/>
          <p:nvPr/>
        </p:nvSpPr>
        <p:spPr>
          <a:xfrm>
            <a:off x="1" y="5852107"/>
            <a:ext cx="12192000" cy="369332"/>
          </a:xfrm>
          <a:prstGeom prst="rect">
            <a:avLst/>
          </a:prstGeom>
          <a:noFill/>
        </p:spPr>
        <p:txBody>
          <a:bodyPr wrap="square" rtlCol="0">
            <a:spAutoFit/>
          </a:bodyPr>
          <a:lstStyle/>
          <a:p>
            <a:pPr algn="ctr"/>
            <a:r>
              <a:rPr lang="en-GB" dirty="0">
                <a:solidFill>
                  <a:schemeClr val="bg1"/>
                </a:solidFill>
                <a:latin typeface="+mj-lt"/>
                <a:cs typeface="Calibri" panose="020F0502020204030204" pitchFamily="34" charset="0"/>
              </a:rPr>
              <a:t>Leading The Fight Against Insurance Fraud &amp; The Related Crimes.</a:t>
            </a:r>
            <a:endParaRPr lang="en-ZA" dirty="0">
              <a:solidFill>
                <a:schemeClr val="bg1"/>
              </a:solidFill>
              <a:latin typeface="+mj-lt"/>
              <a:cs typeface="Calibri" panose="020F0502020204030204" pitchFamily="34" charset="0"/>
            </a:endParaRPr>
          </a:p>
        </p:txBody>
      </p:sp>
      <p:pic>
        <p:nvPicPr>
          <p:cNvPr id="41" name="Picture 40" descr="A black background with red and white text&#10;&#10;Description automatically generated">
            <a:extLst>
              <a:ext uri="{FF2B5EF4-FFF2-40B4-BE49-F238E27FC236}">
                <a16:creationId xmlns:a16="http://schemas.microsoft.com/office/drawing/2014/main" id="{718C04CA-F2CF-E832-5908-0536CCA3D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6013" y="4347193"/>
            <a:ext cx="2033827" cy="2033827"/>
          </a:xfrm>
          <a:prstGeom prst="rect">
            <a:avLst/>
          </a:prstGeom>
          <a:effectLst>
            <a:outerShdw blurRad="38100" dist="50800" dir="2700000" algn="tl" rotWithShape="0">
              <a:schemeClr val="tx1">
                <a:alpha val="40000"/>
              </a:schemeClr>
            </a:outerShdw>
          </a:effectLst>
        </p:spPr>
      </p:pic>
      <p:sp>
        <p:nvSpPr>
          <p:cNvPr id="2" name="Rectangle: Rounded Corners 1">
            <a:extLst>
              <a:ext uri="{FF2B5EF4-FFF2-40B4-BE49-F238E27FC236}">
                <a16:creationId xmlns:a16="http://schemas.microsoft.com/office/drawing/2014/main" id="{C75703E1-8DE2-3B80-6F40-65ECCB62ECAB}"/>
              </a:ext>
            </a:extLst>
          </p:cNvPr>
          <p:cNvSpPr/>
          <p:nvPr/>
        </p:nvSpPr>
        <p:spPr>
          <a:xfrm>
            <a:off x="5466740" y="6442571"/>
            <a:ext cx="1258521" cy="231828"/>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050" dirty="0"/>
              <a:t>www.saicb.co.za</a:t>
            </a:r>
          </a:p>
        </p:txBody>
      </p:sp>
    </p:spTree>
    <p:extLst>
      <p:ext uri="{BB962C8B-B14F-4D97-AF65-F5344CB8AC3E}">
        <p14:creationId xmlns:p14="http://schemas.microsoft.com/office/powerpoint/2010/main" val="1702369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shot of a graph&#10;&#10;Description automatically generated">
            <a:extLst>
              <a:ext uri="{FF2B5EF4-FFF2-40B4-BE49-F238E27FC236}">
                <a16:creationId xmlns:a16="http://schemas.microsoft.com/office/drawing/2014/main" id="{2FF9067F-CEC4-20BE-FC8D-61842F212DE8}"/>
              </a:ext>
            </a:extLst>
          </p:cNvPr>
          <p:cNvPicPr>
            <a:picLocks noChangeAspect="1"/>
          </p:cNvPicPr>
          <p:nvPr/>
        </p:nvPicPr>
        <p:blipFill rotWithShape="1">
          <a:blip r:embed="rId2">
            <a:extLst>
              <a:ext uri="{28A0092B-C50C-407E-A947-70E740481C1C}">
                <a14:useLocalDpi xmlns:a14="http://schemas.microsoft.com/office/drawing/2010/main" val="0"/>
              </a:ext>
            </a:extLst>
          </a:blip>
          <a:srcRect l="16" b="15339"/>
          <a:stretch/>
        </p:blipFill>
        <p:spPr>
          <a:xfrm>
            <a:off x="0" y="0"/>
            <a:ext cx="12192000" cy="6857999"/>
          </a:xfrm>
          <a:prstGeom prst="rect">
            <a:avLst/>
          </a:prstGeom>
        </p:spPr>
      </p:pic>
      <p:sp>
        <p:nvSpPr>
          <p:cNvPr id="4" name="Google Shape;1514;p7">
            <a:extLst>
              <a:ext uri="{FF2B5EF4-FFF2-40B4-BE49-F238E27FC236}">
                <a16:creationId xmlns:a16="http://schemas.microsoft.com/office/drawing/2014/main" id="{A20DDEAD-17E8-377A-977F-E1D2E1A41AC3}"/>
              </a:ext>
            </a:extLst>
          </p:cNvPr>
          <p:cNvSpPr/>
          <p:nvPr/>
        </p:nvSpPr>
        <p:spPr>
          <a:xfrm>
            <a:off x="374318" y="238821"/>
            <a:ext cx="11492893" cy="6380357"/>
          </a:xfrm>
          <a:prstGeom prst="rect">
            <a:avLst/>
          </a:prstGeom>
          <a:solidFill>
            <a:srgbClr val="1D2133">
              <a:alpha val="7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03" name="Shape"/>
          <p:cNvSpPr/>
          <p:nvPr/>
        </p:nvSpPr>
        <p:spPr>
          <a:xfrm>
            <a:off x="6887974" y="425529"/>
            <a:ext cx="3096000" cy="416084"/>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454546"/>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dirty="0"/>
          </a:p>
        </p:txBody>
      </p:sp>
      <p:sp>
        <p:nvSpPr>
          <p:cNvPr id="7404" name="Rectangle"/>
          <p:cNvSpPr/>
          <p:nvPr/>
        </p:nvSpPr>
        <p:spPr>
          <a:xfrm>
            <a:off x="5343992" y="841613"/>
            <a:ext cx="6198430" cy="5561290"/>
          </a:xfrm>
          <a:prstGeom prst="rect">
            <a:avLst/>
          </a:prstGeom>
          <a:solidFill>
            <a:srgbClr val="454546">
              <a:alpha val="80000"/>
            </a:srgbClr>
          </a:solidFill>
          <a:ln w="12700">
            <a:miter lim="400000"/>
          </a:ln>
        </p:spPr>
        <p:txBody>
          <a:bodyPr lIns="25400" tIns="25400" rIns="25400" bIns="2540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7406" name="Rectangle"/>
          <p:cNvSpPr/>
          <p:nvPr/>
        </p:nvSpPr>
        <p:spPr>
          <a:xfrm>
            <a:off x="5343991" y="784190"/>
            <a:ext cx="6198430" cy="142118"/>
          </a:xfrm>
          <a:prstGeom prst="rect">
            <a:avLst/>
          </a:prstGeom>
          <a:solidFill>
            <a:srgbClr val="D5D5D5"/>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7408" name="Third tabs"/>
          <p:cNvSpPr txBox="1"/>
          <p:nvPr/>
        </p:nvSpPr>
        <p:spPr>
          <a:xfrm>
            <a:off x="6887974" y="455097"/>
            <a:ext cx="3096000" cy="294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ctr">
              <a:lnSpc>
                <a:spcPct val="120000"/>
              </a:lnSpc>
              <a:defRPr sz="2500" cap="all" spc="125">
                <a:latin typeface="+mn-lt"/>
                <a:ea typeface="+mn-ea"/>
                <a:cs typeface="+mn-cs"/>
                <a:sym typeface="Montserrat Bold"/>
              </a:defRPr>
            </a:lvl1pPr>
          </a:lstStyle>
          <a:p>
            <a:r>
              <a:rPr lang="en-ZA" sz="1400" spc="300">
                <a:solidFill>
                  <a:schemeClr val="bg1"/>
                </a:solidFill>
              </a:rPr>
              <a:t>Activities Measured</a:t>
            </a:r>
            <a:endParaRPr sz="1400" spc="300">
              <a:solidFill>
                <a:schemeClr val="bg1"/>
              </a:solidFill>
            </a:endParaRPr>
          </a:p>
        </p:txBody>
      </p:sp>
      <p:sp>
        <p:nvSpPr>
          <p:cNvPr id="7412" name="Shape"/>
          <p:cNvSpPr/>
          <p:nvPr/>
        </p:nvSpPr>
        <p:spPr>
          <a:xfrm>
            <a:off x="663029" y="1763058"/>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7423" name="Lorem ipsum dolor sit elit, consect loreretur adipiscing nisi aute. ipsum sit elit, Lorem ipsum dolor sit elit, consect loreretur adipiscing nisi aute. ipsum sit elit,"/>
          <p:cNvSpPr txBox="1"/>
          <p:nvPr/>
        </p:nvSpPr>
        <p:spPr>
          <a:xfrm>
            <a:off x="7369913" y="1510163"/>
            <a:ext cx="4172510" cy="16866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ctr"/>
          </a:lstStyle>
          <a:p>
            <a:pPr marL="285750" indent="-285750" algn="l">
              <a:lnSpc>
                <a:spcPct val="150000"/>
              </a:lnSpc>
              <a:buClr>
                <a:srgbClr val="BE1E2D"/>
              </a:buClr>
              <a:buFont typeface="Courier New" panose="02070309020205020404" pitchFamily="49" charset="0"/>
              <a:buChar char="o"/>
            </a:pPr>
            <a:r>
              <a:rPr lang="en-GB" sz="1200">
                <a:solidFill>
                  <a:schemeClr val="bg1"/>
                </a:solidFill>
              </a:rPr>
              <a:t>LPR4SA</a:t>
            </a:r>
          </a:p>
          <a:p>
            <a:pPr marL="285750" indent="-285750" algn="l">
              <a:lnSpc>
                <a:spcPct val="150000"/>
              </a:lnSpc>
              <a:buClr>
                <a:srgbClr val="BE1E2D"/>
              </a:buClr>
              <a:buFont typeface="Courier New" panose="02070309020205020404" pitchFamily="49" charset="0"/>
              <a:buChar char="o"/>
            </a:pPr>
            <a:r>
              <a:rPr lang="en-GB" sz="1200">
                <a:solidFill>
                  <a:schemeClr val="bg1"/>
                </a:solidFill>
              </a:rPr>
              <a:t>Cloned vehicles identified and recovered</a:t>
            </a:r>
          </a:p>
          <a:p>
            <a:pPr marL="285750" indent="-285750" algn="l">
              <a:lnSpc>
                <a:spcPct val="150000"/>
              </a:lnSpc>
              <a:buClr>
                <a:srgbClr val="BE1E2D"/>
              </a:buClr>
              <a:buFont typeface="Courier New" panose="02070309020205020404" pitchFamily="49" charset="0"/>
              <a:buChar char="o"/>
            </a:pPr>
            <a:r>
              <a:rPr lang="en-GB" sz="1200">
                <a:solidFill>
                  <a:schemeClr val="bg1"/>
                </a:solidFill>
              </a:rPr>
              <a:t>Industry Fraudline Cases</a:t>
            </a:r>
          </a:p>
          <a:p>
            <a:pPr marL="285750" indent="-285750" algn="l">
              <a:lnSpc>
                <a:spcPct val="150000"/>
              </a:lnSpc>
              <a:buClr>
                <a:srgbClr val="BE1E2D"/>
              </a:buClr>
              <a:buFont typeface="Courier New" panose="02070309020205020404" pitchFamily="49" charset="0"/>
              <a:buChar char="o"/>
            </a:pPr>
            <a:r>
              <a:rPr lang="en-GB" sz="1200">
                <a:solidFill>
                  <a:schemeClr val="bg1"/>
                </a:solidFill>
              </a:rPr>
              <a:t>General Industry Enquiries</a:t>
            </a:r>
          </a:p>
          <a:p>
            <a:pPr marL="285750" indent="-285750" algn="l">
              <a:lnSpc>
                <a:spcPct val="150000"/>
              </a:lnSpc>
              <a:buClr>
                <a:srgbClr val="BE1E2D"/>
              </a:buClr>
              <a:buFont typeface="Courier New" panose="02070309020205020404" pitchFamily="49" charset="0"/>
              <a:buChar char="o"/>
            </a:pPr>
            <a:r>
              <a:rPr lang="en-GB" sz="1200">
                <a:solidFill>
                  <a:schemeClr val="bg1"/>
                </a:solidFill>
              </a:rPr>
              <a:t>Pound operations</a:t>
            </a:r>
          </a:p>
          <a:p>
            <a:pPr marL="285750" indent="-285750" algn="l">
              <a:lnSpc>
                <a:spcPct val="150000"/>
              </a:lnSpc>
              <a:buClr>
                <a:srgbClr val="BE1E2D"/>
              </a:buClr>
              <a:buFont typeface="Courier New" panose="02070309020205020404" pitchFamily="49" charset="0"/>
              <a:buChar char="o"/>
            </a:pPr>
            <a:r>
              <a:rPr lang="en-GB" sz="1200">
                <a:solidFill>
                  <a:schemeClr val="bg1"/>
                </a:solidFill>
              </a:rPr>
              <a:t>Non-Life &amp; Life Investigations</a:t>
            </a:r>
            <a:endParaRPr sz="1200">
              <a:solidFill>
                <a:schemeClr val="bg1"/>
              </a:solidFill>
            </a:endParaRPr>
          </a:p>
        </p:txBody>
      </p:sp>
      <p:sp>
        <p:nvSpPr>
          <p:cNvPr id="7425" name="Lorem ipsum dolor sit elit, consect loreretur adipiscing nisi aute. ipsum sit elit, Lorem ipsum dolor sit elit, consect loreretur adipiscing nisi aute. ipsum sit elit,"/>
          <p:cNvSpPr txBox="1"/>
          <p:nvPr/>
        </p:nvSpPr>
        <p:spPr>
          <a:xfrm>
            <a:off x="7154193" y="3713016"/>
            <a:ext cx="4297074" cy="258686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ctr"/>
          </a:lstStyle>
          <a:p>
            <a:pPr marL="285750" indent="-285750" algn="l">
              <a:lnSpc>
                <a:spcPct val="200000"/>
              </a:lnSpc>
              <a:buClr>
                <a:srgbClr val="BE1E2D"/>
              </a:buClr>
              <a:buFont typeface="Courier New" panose="02070309020205020404" pitchFamily="49" charset="0"/>
              <a:buChar char="o"/>
            </a:pPr>
            <a:r>
              <a:rPr lang="en-GB" sz="1200">
                <a:solidFill>
                  <a:schemeClr val="bg1"/>
                </a:solidFill>
              </a:rPr>
              <a:t>Investigations with NO DIRECT ROI with long lead times</a:t>
            </a:r>
          </a:p>
          <a:p>
            <a:pPr marL="285750" indent="-285750" algn="l">
              <a:lnSpc>
                <a:spcPct val="200000"/>
              </a:lnSpc>
              <a:buClr>
                <a:srgbClr val="BE1E2D"/>
              </a:buClr>
              <a:buFont typeface="Courier New" panose="02070309020205020404" pitchFamily="49" charset="0"/>
              <a:buChar char="o"/>
            </a:pPr>
            <a:r>
              <a:rPr lang="en-GB" sz="1200">
                <a:solidFill>
                  <a:schemeClr val="bg1"/>
                </a:solidFill>
              </a:rPr>
              <a:t>Arrests &amp; Convictions cleaning the Industry</a:t>
            </a:r>
          </a:p>
          <a:p>
            <a:pPr marL="285750" indent="-285750" algn="l">
              <a:lnSpc>
                <a:spcPct val="200000"/>
              </a:lnSpc>
              <a:buClr>
                <a:srgbClr val="BE1E2D"/>
              </a:buClr>
              <a:buFont typeface="Courier New" panose="02070309020205020404" pitchFamily="49" charset="0"/>
              <a:buChar char="o"/>
            </a:pPr>
            <a:r>
              <a:rPr lang="en-GB" sz="1200">
                <a:solidFill>
                  <a:schemeClr val="bg1"/>
                </a:solidFill>
              </a:rPr>
              <a:t>Activities around VAF, Finance Houses &amp;       Non-Members</a:t>
            </a:r>
          </a:p>
          <a:p>
            <a:pPr marL="285750" indent="-285750" algn="l">
              <a:lnSpc>
                <a:spcPct val="200000"/>
              </a:lnSpc>
              <a:buClr>
                <a:srgbClr val="BE1E2D"/>
              </a:buClr>
              <a:buFont typeface="Courier New" panose="02070309020205020404" pitchFamily="49" charset="0"/>
              <a:buChar char="o"/>
            </a:pPr>
            <a:r>
              <a:rPr lang="en-GB" sz="1200">
                <a:solidFill>
                  <a:schemeClr val="bg1"/>
                </a:solidFill>
              </a:rPr>
              <a:t>Introductions to Technology and Solutions</a:t>
            </a:r>
          </a:p>
          <a:p>
            <a:pPr marL="285750" indent="-285750" algn="l">
              <a:lnSpc>
                <a:spcPct val="200000"/>
              </a:lnSpc>
              <a:buClr>
                <a:srgbClr val="BE1E2D"/>
              </a:buClr>
              <a:buFont typeface="Courier New" panose="02070309020205020404" pitchFamily="49" charset="0"/>
              <a:buChar char="o"/>
            </a:pPr>
            <a:r>
              <a:rPr lang="en-GB" sz="1200">
                <a:solidFill>
                  <a:schemeClr val="bg1"/>
                </a:solidFill>
              </a:rPr>
              <a:t>Relations with Legislators, Law Enforcement, RTMC, NPA</a:t>
            </a:r>
          </a:p>
          <a:p>
            <a:pPr marL="285750" indent="-285750" algn="l">
              <a:lnSpc>
                <a:spcPct val="200000"/>
              </a:lnSpc>
              <a:buClr>
                <a:srgbClr val="BE1E2D"/>
              </a:buClr>
              <a:buFont typeface="Courier New" panose="02070309020205020404" pitchFamily="49" charset="0"/>
              <a:buChar char="o"/>
            </a:pPr>
            <a:r>
              <a:rPr lang="en-GB" sz="1200">
                <a:solidFill>
                  <a:schemeClr val="bg1"/>
                </a:solidFill>
              </a:rPr>
              <a:t>Industry Projects with SAIA, </a:t>
            </a:r>
            <a:r>
              <a:rPr lang="en-GB" sz="1200" err="1">
                <a:solidFill>
                  <a:schemeClr val="bg1"/>
                </a:solidFill>
              </a:rPr>
              <a:t>Sabric</a:t>
            </a:r>
            <a:r>
              <a:rPr lang="en-GB" sz="1200">
                <a:solidFill>
                  <a:schemeClr val="bg1"/>
                </a:solidFill>
              </a:rPr>
              <a:t>, BACSA etc.</a:t>
            </a:r>
          </a:p>
          <a:p>
            <a:pPr marL="285750" indent="-285750" algn="l">
              <a:lnSpc>
                <a:spcPct val="200000"/>
              </a:lnSpc>
              <a:buClr>
                <a:srgbClr val="BE1E2D"/>
              </a:buClr>
              <a:buFont typeface="Courier New" panose="02070309020205020404" pitchFamily="49" charset="0"/>
              <a:buChar char="o"/>
            </a:pPr>
            <a:r>
              <a:rPr lang="en-GB" sz="1200">
                <a:solidFill>
                  <a:schemeClr val="bg1"/>
                </a:solidFill>
              </a:rPr>
              <a:t>Communication, Networking &amp; Training</a:t>
            </a:r>
            <a:endParaRPr sz="1200">
              <a:solidFill>
                <a:schemeClr val="bg1"/>
              </a:solidFill>
            </a:endParaRPr>
          </a:p>
        </p:txBody>
      </p:sp>
      <p:sp>
        <p:nvSpPr>
          <p:cNvPr id="7" name="Rectangle: Rounded Corners 6">
            <a:extLst>
              <a:ext uri="{FF2B5EF4-FFF2-40B4-BE49-F238E27FC236}">
                <a16:creationId xmlns:a16="http://schemas.microsoft.com/office/drawing/2014/main" id="{FE104329-B25E-E2BF-5D0D-0965F9D3B82D}"/>
              </a:ext>
            </a:extLst>
          </p:cNvPr>
          <p:cNvSpPr/>
          <p:nvPr/>
        </p:nvSpPr>
        <p:spPr>
          <a:xfrm>
            <a:off x="5693414" y="1127672"/>
            <a:ext cx="4618559" cy="306118"/>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424" name="Insert title here"/>
          <p:cNvSpPr txBox="1"/>
          <p:nvPr/>
        </p:nvSpPr>
        <p:spPr>
          <a:xfrm>
            <a:off x="5954118" y="1082960"/>
            <a:ext cx="5065793" cy="3645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ctr">
              <a:lnSpc>
                <a:spcPct val="120000"/>
              </a:lnSpc>
              <a:defRPr sz="2500" cap="all" spc="125">
                <a:latin typeface="+mn-lt"/>
                <a:ea typeface="+mn-ea"/>
                <a:cs typeface="+mn-cs"/>
                <a:sym typeface="Montserrat Bold"/>
              </a:defRPr>
            </a:lvl1pPr>
          </a:lstStyle>
          <a:p>
            <a:pPr algn="l"/>
            <a:r>
              <a:rPr lang="en-ZA" sz="1800" spc="600">
                <a:solidFill>
                  <a:schemeClr val="bg1"/>
                </a:solidFill>
                <a:effectLst/>
                <a:latin typeface="Aptos" panose="020B0004020202020204" pitchFamily="34" charset="0"/>
                <a:ea typeface="Aptos" panose="020B0004020202020204" pitchFamily="34" charset="0"/>
                <a:cs typeface="Times New Roman" panose="02020603050405020304" pitchFamily="18" charset="0"/>
              </a:rPr>
              <a:t>Return On Investment</a:t>
            </a:r>
            <a:endParaRPr sz="1250" spc="600">
              <a:solidFill>
                <a:schemeClr val="bg1"/>
              </a:solidFill>
            </a:endParaRPr>
          </a:p>
        </p:txBody>
      </p:sp>
      <p:sp>
        <p:nvSpPr>
          <p:cNvPr id="8" name="Rectangle: Rounded Corners 7">
            <a:extLst>
              <a:ext uri="{FF2B5EF4-FFF2-40B4-BE49-F238E27FC236}">
                <a16:creationId xmlns:a16="http://schemas.microsoft.com/office/drawing/2014/main" id="{44CC833B-4E61-CFCB-2A9C-A19AA8BFE96B}"/>
              </a:ext>
            </a:extLst>
          </p:cNvPr>
          <p:cNvSpPr/>
          <p:nvPr/>
        </p:nvSpPr>
        <p:spPr>
          <a:xfrm>
            <a:off x="5693415" y="3332572"/>
            <a:ext cx="3819420" cy="306118"/>
          </a:xfrm>
          <a:prstGeom prst="roundRect">
            <a:avLst>
              <a:gd name="adj" fmla="val 50000"/>
            </a:avLst>
          </a:prstGeom>
          <a:solidFill>
            <a:srgbClr val="1D22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426" name="Insert title here"/>
          <p:cNvSpPr txBox="1"/>
          <p:nvPr/>
        </p:nvSpPr>
        <p:spPr>
          <a:xfrm>
            <a:off x="5954116" y="3291146"/>
            <a:ext cx="5065793" cy="3645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ctr">
              <a:lnSpc>
                <a:spcPct val="120000"/>
              </a:lnSpc>
              <a:defRPr sz="2500" cap="all" spc="125">
                <a:latin typeface="+mn-lt"/>
                <a:ea typeface="+mn-ea"/>
                <a:cs typeface="+mn-cs"/>
                <a:sym typeface="Montserrat Bold"/>
              </a:defRPr>
            </a:lvl1pPr>
          </a:lstStyle>
          <a:p>
            <a:pPr algn="l"/>
            <a:r>
              <a:rPr lang="en-ZA" sz="1800" spc="600">
                <a:solidFill>
                  <a:schemeClr val="bg1"/>
                </a:solidFill>
                <a:effectLst/>
                <a:latin typeface="Aptos" panose="020B0004020202020204" pitchFamily="34" charset="0"/>
                <a:ea typeface="Aptos" panose="020B0004020202020204" pitchFamily="34" charset="0"/>
                <a:cs typeface="Times New Roman" panose="02020603050405020304" pitchFamily="18" charset="0"/>
              </a:rPr>
              <a:t>Return On Effort </a:t>
            </a:r>
            <a:endParaRPr sz="1250" spc="600">
              <a:solidFill>
                <a:schemeClr val="bg1"/>
              </a:solidFill>
            </a:endParaRPr>
          </a:p>
        </p:txBody>
      </p:sp>
      <p:sp>
        <p:nvSpPr>
          <p:cNvPr id="11" name="Rectangle: Rounded Corners 10">
            <a:extLst>
              <a:ext uri="{FF2B5EF4-FFF2-40B4-BE49-F238E27FC236}">
                <a16:creationId xmlns:a16="http://schemas.microsoft.com/office/drawing/2014/main" id="{DB6BB2C4-903F-E2DF-C7B2-7E9DF7225D79}"/>
              </a:ext>
            </a:extLst>
          </p:cNvPr>
          <p:cNvSpPr/>
          <p:nvPr/>
        </p:nvSpPr>
        <p:spPr>
          <a:xfrm>
            <a:off x="1303258" y="2340983"/>
            <a:ext cx="3111794" cy="468000"/>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Rounded Corners 12">
            <a:extLst>
              <a:ext uri="{FF2B5EF4-FFF2-40B4-BE49-F238E27FC236}">
                <a16:creationId xmlns:a16="http://schemas.microsoft.com/office/drawing/2014/main" id="{32552D72-6D57-9FAE-2132-45D299D54C9D}"/>
              </a:ext>
            </a:extLst>
          </p:cNvPr>
          <p:cNvSpPr/>
          <p:nvPr/>
        </p:nvSpPr>
        <p:spPr>
          <a:xfrm>
            <a:off x="1297958" y="3821195"/>
            <a:ext cx="2110570" cy="468000"/>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409" name="Smart charts within tabs"/>
          <p:cNvSpPr txBox="1"/>
          <p:nvPr/>
        </p:nvSpPr>
        <p:spPr>
          <a:xfrm>
            <a:off x="1516065" y="1829858"/>
            <a:ext cx="3369011" cy="25474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p>
            <a:pPr>
              <a:lnSpc>
                <a:spcPct val="90000"/>
              </a:lnSpc>
              <a:defRPr sz="9000" spc="0">
                <a:latin typeface="+mn-lt"/>
                <a:ea typeface="+mn-ea"/>
                <a:cs typeface="+mn-cs"/>
                <a:sym typeface="Montserrat Bold"/>
              </a:defRPr>
            </a:pPr>
            <a:r>
              <a:rPr lang="en-GB" sz="3600">
                <a:solidFill>
                  <a:schemeClr val="bg1"/>
                </a:solidFill>
              </a:rPr>
              <a:t>RETURN ON INVESTMENT </a:t>
            </a:r>
          </a:p>
          <a:p>
            <a:pPr>
              <a:lnSpc>
                <a:spcPct val="90000"/>
              </a:lnSpc>
              <a:defRPr sz="9000" spc="0">
                <a:latin typeface="+mn-lt"/>
                <a:ea typeface="+mn-ea"/>
                <a:cs typeface="+mn-cs"/>
                <a:sym typeface="Montserrat Bold"/>
              </a:defRPr>
            </a:pPr>
            <a:r>
              <a:rPr lang="en-GB" sz="3600">
                <a:solidFill>
                  <a:srgbClr val="BE1E2D"/>
                </a:solidFill>
              </a:rPr>
              <a:t>&amp; </a:t>
            </a:r>
          </a:p>
          <a:p>
            <a:pPr>
              <a:lnSpc>
                <a:spcPct val="90000"/>
              </a:lnSpc>
              <a:defRPr sz="9000" spc="0">
                <a:latin typeface="+mn-lt"/>
                <a:ea typeface="+mn-ea"/>
                <a:cs typeface="+mn-cs"/>
                <a:sym typeface="Montserrat Bold"/>
              </a:defRPr>
            </a:pPr>
            <a:r>
              <a:rPr lang="en-GB" sz="3600">
                <a:solidFill>
                  <a:schemeClr val="bg1"/>
                </a:solidFill>
              </a:rPr>
              <a:t>RETURN ON EFFORT</a:t>
            </a:r>
            <a:endParaRPr sz="3600">
              <a:solidFill>
                <a:schemeClr val="bg1"/>
              </a:solidFill>
            </a:endParaRPr>
          </a:p>
        </p:txBody>
      </p:sp>
      <p:sp>
        <p:nvSpPr>
          <p:cNvPr id="17" name="Rectangle: Rounded Corners 16">
            <a:extLst>
              <a:ext uri="{FF2B5EF4-FFF2-40B4-BE49-F238E27FC236}">
                <a16:creationId xmlns:a16="http://schemas.microsoft.com/office/drawing/2014/main" id="{20074C4E-DF0D-8553-ED4B-E22A57EE8382}"/>
              </a:ext>
            </a:extLst>
          </p:cNvPr>
          <p:cNvSpPr/>
          <p:nvPr/>
        </p:nvSpPr>
        <p:spPr>
          <a:xfrm rot="20524204">
            <a:off x="-618874" y="5610490"/>
            <a:ext cx="3487648" cy="487716"/>
          </a:xfrm>
          <a:prstGeom prst="roundRect">
            <a:avLst>
              <a:gd name="adj" fmla="val 50000"/>
            </a:avLst>
          </a:prstGeom>
          <a:no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Rounded Corners 17">
            <a:extLst>
              <a:ext uri="{FF2B5EF4-FFF2-40B4-BE49-F238E27FC236}">
                <a16:creationId xmlns:a16="http://schemas.microsoft.com/office/drawing/2014/main" id="{C9290421-04FF-DCB6-B3BA-D582B6AF2BA3}"/>
              </a:ext>
            </a:extLst>
          </p:cNvPr>
          <p:cNvSpPr/>
          <p:nvPr/>
        </p:nvSpPr>
        <p:spPr>
          <a:xfrm rot="20524204">
            <a:off x="-269674" y="6452159"/>
            <a:ext cx="1659743" cy="54488"/>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4" name="Picture 23" descr="A red circle with circles and dots&#10;&#10;Description automatically generated">
            <a:extLst>
              <a:ext uri="{FF2B5EF4-FFF2-40B4-BE49-F238E27FC236}">
                <a16:creationId xmlns:a16="http://schemas.microsoft.com/office/drawing/2014/main" id="{5AF41234-771E-5839-75A5-8FE890E6D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593" y="1566548"/>
            <a:ext cx="1329236" cy="1443989"/>
          </a:xfrm>
          <a:prstGeom prst="rect">
            <a:avLst/>
          </a:prstGeom>
        </p:spPr>
      </p:pic>
      <p:sp>
        <p:nvSpPr>
          <p:cNvPr id="25" name="Circle">
            <a:extLst>
              <a:ext uri="{FF2B5EF4-FFF2-40B4-BE49-F238E27FC236}">
                <a16:creationId xmlns:a16="http://schemas.microsoft.com/office/drawing/2014/main" id="{6FAD7661-7DCD-C331-7ABF-FD1F45AA4586}"/>
              </a:ext>
            </a:extLst>
          </p:cNvPr>
          <p:cNvSpPr/>
          <p:nvPr/>
        </p:nvSpPr>
        <p:spPr>
          <a:xfrm>
            <a:off x="5705888" y="1765498"/>
            <a:ext cx="1088387" cy="1088387"/>
          </a:xfrm>
          <a:prstGeom prst="ellipse">
            <a:avLst/>
          </a:prstGeom>
          <a:solidFill>
            <a:schemeClr val="bg1"/>
          </a:solidFill>
          <a:ln w="12700" cap="flat">
            <a:noFill/>
            <a:miter lim="400000"/>
          </a:ln>
          <a:effectLst/>
        </p:spPr>
        <p:txBody>
          <a:bodyPr wrap="square" lIns="25400" tIns="25400" rIns="25400" bIns="254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26" name="8934">
            <a:extLst>
              <a:ext uri="{FF2B5EF4-FFF2-40B4-BE49-F238E27FC236}">
                <a16:creationId xmlns:a16="http://schemas.microsoft.com/office/drawing/2014/main" id="{87E69845-2005-95ED-D33D-69C137ABA675}"/>
              </a:ext>
            </a:extLst>
          </p:cNvPr>
          <p:cNvSpPr txBox="1"/>
          <p:nvPr/>
        </p:nvSpPr>
        <p:spPr>
          <a:xfrm>
            <a:off x="5703630" y="2064433"/>
            <a:ext cx="1088386" cy="5531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gn="ctr">
              <a:lnSpc>
                <a:spcPct val="90000"/>
              </a:lnSpc>
              <a:defRPr sz="5000" spc="0">
                <a:latin typeface="+mn-lt"/>
                <a:ea typeface="+mn-ea"/>
                <a:cs typeface="+mn-cs"/>
                <a:sym typeface="Montserrat Bold"/>
              </a:defRPr>
            </a:lvl1pPr>
          </a:lstStyle>
          <a:p>
            <a:r>
              <a:rPr lang="en-GB" sz="3600" b="1">
                <a:solidFill>
                  <a:srgbClr val="BE1E2D"/>
                </a:solidFill>
              </a:rPr>
              <a:t>ROI</a:t>
            </a:r>
            <a:endParaRPr sz="3600" b="1">
              <a:solidFill>
                <a:srgbClr val="BE1E2D"/>
              </a:solidFill>
            </a:endParaRPr>
          </a:p>
        </p:txBody>
      </p:sp>
      <p:pic>
        <p:nvPicPr>
          <p:cNvPr id="28" name="Picture 27" descr="A black circle with blue dots&#10;&#10;Description automatically generated">
            <a:extLst>
              <a:ext uri="{FF2B5EF4-FFF2-40B4-BE49-F238E27FC236}">
                <a16:creationId xmlns:a16="http://schemas.microsoft.com/office/drawing/2014/main" id="{CAA60353-D97C-A101-8192-85AE05E68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784" y="3960725"/>
            <a:ext cx="1378222" cy="1497203"/>
          </a:xfrm>
          <a:prstGeom prst="rect">
            <a:avLst/>
          </a:prstGeom>
        </p:spPr>
      </p:pic>
      <p:sp>
        <p:nvSpPr>
          <p:cNvPr id="29" name="Circle">
            <a:extLst>
              <a:ext uri="{FF2B5EF4-FFF2-40B4-BE49-F238E27FC236}">
                <a16:creationId xmlns:a16="http://schemas.microsoft.com/office/drawing/2014/main" id="{5C5D8E28-19E3-FF55-8048-5F6A94864947}"/>
              </a:ext>
            </a:extLst>
          </p:cNvPr>
          <p:cNvSpPr/>
          <p:nvPr/>
        </p:nvSpPr>
        <p:spPr>
          <a:xfrm>
            <a:off x="5651378" y="4150241"/>
            <a:ext cx="1128496" cy="1128496"/>
          </a:xfrm>
          <a:prstGeom prst="ellipse">
            <a:avLst/>
          </a:prstGeom>
          <a:solidFill>
            <a:schemeClr val="bg1"/>
          </a:solidFill>
          <a:ln w="12700" cap="flat">
            <a:noFill/>
            <a:miter lim="400000"/>
          </a:ln>
          <a:effectLst/>
        </p:spPr>
        <p:txBody>
          <a:bodyPr wrap="square" lIns="25400" tIns="25400" rIns="25400" bIns="254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30" name="8934">
            <a:extLst>
              <a:ext uri="{FF2B5EF4-FFF2-40B4-BE49-F238E27FC236}">
                <a16:creationId xmlns:a16="http://schemas.microsoft.com/office/drawing/2014/main" id="{1D3E62B8-69B4-08FC-895C-47BBBD7E7C30}"/>
              </a:ext>
            </a:extLst>
          </p:cNvPr>
          <p:cNvSpPr txBox="1"/>
          <p:nvPr/>
        </p:nvSpPr>
        <p:spPr>
          <a:xfrm>
            <a:off x="5611269" y="4471965"/>
            <a:ext cx="1128495" cy="5531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gn="ctr">
              <a:lnSpc>
                <a:spcPct val="90000"/>
              </a:lnSpc>
              <a:defRPr sz="5000" spc="0">
                <a:latin typeface="+mn-lt"/>
                <a:ea typeface="+mn-ea"/>
                <a:cs typeface="+mn-cs"/>
                <a:sym typeface="Montserrat Bold"/>
              </a:defRPr>
            </a:lvl1pPr>
          </a:lstStyle>
          <a:p>
            <a:r>
              <a:rPr lang="en-GB" sz="3600" b="1">
                <a:solidFill>
                  <a:srgbClr val="414042"/>
                </a:solidFill>
              </a:rPr>
              <a:t>ROE</a:t>
            </a:r>
            <a:endParaRPr sz="3600" b="1">
              <a:solidFill>
                <a:srgbClr val="414042"/>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descr="A blue and white background&#10;&#10;Description automatically generated with medium confidence">
            <a:extLst>
              <a:ext uri="{FF2B5EF4-FFF2-40B4-BE49-F238E27FC236}">
                <a16:creationId xmlns:a16="http://schemas.microsoft.com/office/drawing/2014/main" id="{148BB310-9B2F-8839-D735-F80544DF8380}"/>
              </a:ext>
            </a:extLst>
          </p:cNvPr>
          <p:cNvPicPr>
            <a:picLocks noChangeAspect="1"/>
          </p:cNvPicPr>
          <p:nvPr/>
        </p:nvPicPr>
        <p:blipFill rotWithShape="1">
          <a:blip r:embed="rId3">
            <a:extLst>
              <a:ext uri="{28A0092B-C50C-407E-A947-70E740481C1C}">
                <a14:useLocalDpi xmlns:a14="http://schemas.microsoft.com/office/drawing/2010/main" val="0"/>
              </a:ext>
            </a:extLst>
          </a:blip>
          <a:srcRect l="68383" t="1342" r="1207" b="2133"/>
          <a:stretch/>
        </p:blipFill>
        <p:spPr>
          <a:xfrm rot="5400000">
            <a:off x="2666999" y="-2692410"/>
            <a:ext cx="6857999" cy="12242821"/>
          </a:xfrm>
          <a:prstGeom prst="rect">
            <a:avLst/>
          </a:prstGeom>
        </p:spPr>
      </p:pic>
      <p:sp>
        <p:nvSpPr>
          <p:cNvPr id="13" name="Google Shape;1514;p7">
            <a:extLst>
              <a:ext uri="{FF2B5EF4-FFF2-40B4-BE49-F238E27FC236}">
                <a16:creationId xmlns:a16="http://schemas.microsoft.com/office/drawing/2014/main" id="{08D6EF9E-856C-9432-8CFD-C3CB41B8C259}"/>
              </a:ext>
            </a:extLst>
          </p:cNvPr>
          <p:cNvSpPr/>
          <p:nvPr/>
        </p:nvSpPr>
        <p:spPr>
          <a:xfrm>
            <a:off x="368160" y="238821"/>
            <a:ext cx="11492893" cy="6380357"/>
          </a:xfrm>
          <a:prstGeom prst="rect">
            <a:avLst/>
          </a:prstGeom>
          <a:solidFill>
            <a:schemeClr val="bg2">
              <a:lumMod val="25000"/>
              <a:alpha val="44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7" name="Group 56">
            <a:extLst>
              <a:ext uri="{FF2B5EF4-FFF2-40B4-BE49-F238E27FC236}">
                <a16:creationId xmlns:a16="http://schemas.microsoft.com/office/drawing/2014/main" id="{A9678BC4-E9C8-07B5-47C9-B8FA762D785A}"/>
              </a:ext>
            </a:extLst>
          </p:cNvPr>
          <p:cNvGrpSpPr/>
          <p:nvPr/>
        </p:nvGrpSpPr>
        <p:grpSpPr>
          <a:xfrm>
            <a:off x="577599" y="490591"/>
            <a:ext cx="3883311" cy="1794608"/>
            <a:chOff x="-6947775" y="-4068429"/>
            <a:chExt cx="3883311" cy="1794608"/>
          </a:xfrm>
        </p:grpSpPr>
        <p:sp>
          <p:nvSpPr>
            <p:cNvPr id="49" name="Vector unique bar charts">
              <a:extLst>
                <a:ext uri="{FF2B5EF4-FFF2-40B4-BE49-F238E27FC236}">
                  <a16:creationId xmlns:a16="http://schemas.microsoft.com/office/drawing/2014/main" id="{FC31A80D-D559-4010-3463-9C2278CD2168}"/>
                </a:ext>
              </a:extLst>
            </p:cNvPr>
            <p:cNvSpPr txBox="1"/>
            <p:nvPr/>
          </p:nvSpPr>
          <p:spPr>
            <a:xfrm>
              <a:off x="-6945235" y="-3325519"/>
              <a:ext cx="3880771" cy="10516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90000"/>
                </a:lnSpc>
                <a:defRPr sz="6500" spc="0">
                  <a:latin typeface="+mn-lt"/>
                  <a:ea typeface="+mn-ea"/>
                  <a:cs typeface="+mn-cs"/>
                  <a:sym typeface="Montserrat Bold"/>
                </a:defRPr>
              </a:lvl1pPr>
            </a:lstStyle>
            <a:p>
              <a:r>
                <a:rPr lang="en-ZA" sz="3600">
                  <a:solidFill>
                    <a:srgbClr val="BE1E2D"/>
                  </a:solidFill>
                </a:rPr>
                <a:t>KEY</a:t>
              </a:r>
              <a:r>
                <a:rPr lang="en-ZA" sz="3600">
                  <a:solidFill>
                    <a:schemeClr val="bg1"/>
                  </a:solidFill>
                </a:rPr>
                <a:t> SUCCESS INDICATORS</a:t>
              </a:r>
              <a:endParaRPr sz="3600">
                <a:solidFill>
                  <a:schemeClr val="bg1"/>
                </a:solidFill>
              </a:endParaRPr>
            </a:p>
          </p:txBody>
        </p:sp>
        <p:sp>
          <p:nvSpPr>
            <p:cNvPr id="50" name="Shape">
              <a:extLst>
                <a:ext uri="{FF2B5EF4-FFF2-40B4-BE49-F238E27FC236}">
                  <a16:creationId xmlns:a16="http://schemas.microsoft.com/office/drawing/2014/main" id="{0EB6164E-A0ED-329B-80D6-4D03B09A4DA2}"/>
                </a:ext>
              </a:extLst>
            </p:cNvPr>
            <p:cNvSpPr/>
            <p:nvPr/>
          </p:nvSpPr>
          <p:spPr>
            <a:xfrm rot="16200000">
              <a:off x="-6924301" y="-4091903"/>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grpSp>
      <p:sp>
        <p:nvSpPr>
          <p:cNvPr id="33" name="Rectangle: Rounded Corners 32">
            <a:extLst>
              <a:ext uri="{FF2B5EF4-FFF2-40B4-BE49-F238E27FC236}">
                <a16:creationId xmlns:a16="http://schemas.microsoft.com/office/drawing/2014/main" id="{096C7553-B6FB-DF5E-0BEA-0D39AC2947B6}"/>
              </a:ext>
            </a:extLst>
          </p:cNvPr>
          <p:cNvSpPr/>
          <p:nvPr/>
        </p:nvSpPr>
        <p:spPr>
          <a:xfrm flipV="1">
            <a:off x="4670348" y="1574734"/>
            <a:ext cx="1747827"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Rounded Corners 33">
            <a:extLst>
              <a:ext uri="{FF2B5EF4-FFF2-40B4-BE49-F238E27FC236}">
                <a16:creationId xmlns:a16="http://schemas.microsoft.com/office/drawing/2014/main" id="{B58D5E22-2F1B-C763-4D3B-9051C6E9F376}"/>
              </a:ext>
            </a:extLst>
          </p:cNvPr>
          <p:cNvSpPr/>
          <p:nvPr/>
        </p:nvSpPr>
        <p:spPr>
          <a:xfrm rot="7606769" flipV="1">
            <a:off x="3804847" y="2014655"/>
            <a:ext cx="1115735"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Rectangle: Rounded Corners 35">
            <a:extLst>
              <a:ext uri="{FF2B5EF4-FFF2-40B4-BE49-F238E27FC236}">
                <a16:creationId xmlns:a16="http://schemas.microsoft.com/office/drawing/2014/main" id="{DCD05484-380C-2C1F-28ED-36D486551746}"/>
              </a:ext>
            </a:extLst>
          </p:cNvPr>
          <p:cNvSpPr/>
          <p:nvPr/>
        </p:nvSpPr>
        <p:spPr>
          <a:xfrm flipV="1">
            <a:off x="4762758" y="2366859"/>
            <a:ext cx="1655416"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Rectangle: Rounded Corners 36">
            <a:extLst>
              <a:ext uri="{FF2B5EF4-FFF2-40B4-BE49-F238E27FC236}">
                <a16:creationId xmlns:a16="http://schemas.microsoft.com/office/drawing/2014/main" id="{88ED63F8-E7F6-5F05-7DB3-89EFA11BA676}"/>
              </a:ext>
            </a:extLst>
          </p:cNvPr>
          <p:cNvSpPr/>
          <p:nvPr/>
        </p:nvSpPr>
        <p:spPr>
          <a:xfrm rot="7606769" flipV="1">
            <a:off x="4478095" y="2512108"/>
            <a:ext cx="395465"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Rectangle: Rounded Corners 37">
            <a:extLst>
              <a:ext uri="{FF2B5EF4-FFF2-40B4-BE49-F238E27FC236}">
                <a16:creationId xmlns:a16="http://schemas.microsoft.com/office/drawing/2014/main" id="{FEE999B2-2010-FB5D-E611-A755C6AA0049}"/>
              </a:ext>
            </a:extLst>
          </p:cNvPr>
          <p:cNvSpPr/>
          <p:nvPr/>
        </p:nvSpPr>
        <p:spPr>
          <a:xfrm flipV="1">
            <a:off x="4762758" y="3179129"/>
            <a:ext cx="1656077"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Rectangle: Rounded Corners 41">
            <a:extLst>
              <a:ext uri="{FF2B5EF4-FFF2-40B4-BE49-F238E27FC236}">
                <a16:creationId xmlns:a16="http://schemas.microsoft.com/office/drawing/2014/main" id="{9714104C-14B9-4938-0FBD-E8709BB7D0A2}"/>
              </a:ext>
            </a:extLst>
          </p:cNvPr>
          <p:cNvSpPr/>
          <p:nvPr/>
        </p:nvSpPr>
        <p:spPr>
          <a:xfrm>
            <a:off x="4670348" y="4790678"/>
            <a:ext cx="1747827"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Rectangle: Rounded Corners 42">
            <a:extLst>
              <a:ext uri="{FF2B5EF4-FFF2-40B4-BE49-F238E27FC236}">
                <a16:creationId xmlns:a16="http://schemas.microsoft.com/office/drawing/2014/main" id="{F587591D-B3B2-B23A-159E-EEB837E44D7F}"/>
              </a:ext>
            </a:extLst>
          </p:cNvPr>
          <p:cNvSpPr/>
          <p:nvPr/>
        </p:nvSpPr>
        <p:spPr>
          <a:xfrm rot="13993231">
            <a:off x="3804847" y="4350756"/>
            <a:ext cx="1115735"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Rectangle: Rounded Corners 43">
            <a:extLst>
              <a:ext uri="{FF2B5EF4-FFF2-40B4-BE49-F238E27FC236}">
                <a16:creationId xmlns:a16="http://schemas.microsoft.com/office/drawing/2014/main" id="{F19C1DE0-C448-9123-6C77-2CC4B07A68A7}"/>
              </a:ext>
            </a:extLst>
          </p:cNvPr>
          <p:cNvSpPr/>
          <p:nvPr/>
        </p:nvSpPr>
        <p:spPr>
          <a:xfrm>
            <a:off x="4762758" y="3998552"/>
            <a:ext cx="1655416"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5" name="Rectangle: Rounded Corners 44">
            <a:extLst>
              <a:ext uri="{FF2B5EF4-FFF2-40B4-BE49-F238E27FC236}">
                <a16:creationId xmlns:a16="http://schemas.microsoft.com/office/drawing/2014/main" id="{4EBE8DD9-D133-1000-A018-E10EB891A19B}"/>
              </a:ext>
            </a:extLst>
          </p:cNvPr>
          <p:cNvSpPr/>
          <p:nvPr/>
        </p:nvSpPr>
        <p:spPr>
          <a:xfrm rot="13993231">
            <a:off x="4478095" y="3853304"/>
            <a:ext cx="395465"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Rectangle: Rounded Corners 47">
            <a:extLst>
              <a:ext uri="{FF2B5EF4-FFF2-40B4-BE49-F238E27FC236}">
                <a16:creationId xmlns:a16="http://schemas.microsoft.com/office/drawing/2014/main" id="{E381C09A-1B42-C5A0-D0CF-5182922B40C1}"/>
              </a:ext>
            </a:extLst>
          </p:cNvPr>
          <p:cNvSpPr/>
          <p:nvPr/>
        </p:nvSpPr>
        <p:spPr>
          <a:xfrm>
            <a:off x="4886323" y="466122"/>
            <a:ext cx="6688957" cy="476437"/>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TOTAL FINANCIAL RETURNS: </a:t>
            </a:r>
            <a:r>
              <a:rPr lang="en-GB" sz="2800" b="1" dirty="0">
                <a:solidFill>
                  <a:schemeClr val="bg1"/>
                </a:solidFill>
              </a:rPr>
              <a:t>R 4,25 Billion</a:t>
            </a:r>
            <a:endParaRPr lang="en-ZA" sz="1100" b="1" i="1" dirty="0">
              <a:solidFill>
                <a:schemeClr val="bg1"/>
              </a:solidFill>
            </a:endParaRPr>
          </a:p>
        </p:txBody>
      </p:sp>
      <p:sp>
        <p:nvSpPr>
          <p:cNvPr id="52" name="Rectangle: Rounded Corners 51">
            <a:extLst>
              <a:ext uri="{FF2B5EF4-FFF2-40B4-BE49-F238E27FC236}">
                <a16:creationId xmlns:a16="http://schemas.microsoft.com/office/drawing/2014/main" id="{F0ECF06B-0483-B4AB-F028-029D554A116C}"/>
              </a:ext>
            </a:extLst>
          </p:cNvPr>
          <p:cNvSpPr/>
          <p:nvPr/>
        </p:nvSpPr>
        <p:spPr>
          <a:xfrm>
            <a:off x="6452829" y="1316246"/>
            <a:ext cx="1153784" cy="516973"/>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b="1" dirty="0"/>
              <a:t>R 3,47</a:t>
            </a:r>
          </a:p>
          <a:p>
            <a:pPr algn="ctr"/>
            <a:r>
              <a:rPr lang="en-ZA" sz="1100" dirty="0"/>
              <a:t>Billion </a:t>
            </a:r>
          </a:p>
        </p:txBody>
      </p:sp>
      <p:sp>
        <p:nvSpPr>
          <p:cNvPr id="53" name="Rectangle: Rounded Corners 52">
            <a:extLst>
              <a:ext uri="{FF2B5EF4-FFF2-40B4-BE49-F238E27FC236}">
                <a16:creationId xmlns:a16="http://schemas.microsoft.com/office/drawing/2014/main" id="{B665B404-700F-B596-88E5-CD48B79C08FC}"/>
              </a:ext>
            </a:extLst>
          </p:cNvPr>
          <p:cNvSpPr/>
          <p:nvPr/>
        </p:nvSpPr>
        <p:spPr>
          <a:xfrm>
            <a:off x="6452829" y="2128517"/>
            <a:ext cx="1153784" cy="516973"/>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b="1" dirty="0"/>
              <a:t>R 404</a:t>
            </a:r>
          </a:p>
          <a:p>
            <a:pPr algn="ctr"/>
            <a:r>
              <a:rPr lang="en-ZA" sz="1100" dirty="0"/>
              <a:t>Million </a:t>
            </a:r>
          </a:p>
        </p:txBody>
      </p:sp>
      <p:sp>
        <p:nvSpPr>
          <p:cNvPr id="54" name="Rectangle: Rounded Corners 53">
            <a:extLst>
              <a:ext uri="{FF2B5EF4-FFF2-40B4-BE49-F238E27FC236}">
                <a16:creationId xmlns:a16="http://schemas.microsoft.com/office/drawing/2014/main" id="{A824D5EA-9757-4462-9280-01F789C5C158}"/>
              </a:ext>
            </a:extLst>
          </p:cNvPr>
          <p:cNvSpPr/>
          <p:nvPr/>
        </p:nvSpPr>
        <p:spPr>
          <a:xfrm>
            <a:off x="6452829" y="2940788"/>
            <a:ext cx="1153784" cy="516973"/>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b="1" dirty="0"/>
              <a:t>R 1,3</a:t>
            </a:r>
          </a:p>
          <a:p>
            <a:pPr algn="ctr"/>
            <a:r>
              <a:rPr lang="en-ZA" sz="1100" dirty="0"/>
              <a:t>Billion </a:t>
            </a:r>
          </a:p>
        </p:txBody>
      </p:sp>
      <p:sp>
        <p:nvSpPr>
          <p:cNvPr id="55" name="Rectangle: Rounded Corners 54">
            <a:extLst>
              <a:ext uri="{FF2B5EF4-FFF2-40B4-BE49-F238E27FC236}">
                <a16:creationId xmlns:a16="http://schemas.microsoft.com/office/drawing/2014/main" id="{A5460751-D8BC-FB92-0A38-C0AE7697F2E2}"/>
              </a:ext>
            </a:extLst>
          </p:cNvPr>
          <p:cNvSpPr/>
          <p:nvPr/>
        </p:nvSpPr>
        <p:spPr>
          <a:xfrm>
            <a:off x="6452829" y="3745653"/>
            <a:ext cx="1153784" cy="516973"/>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b="1" dirty="0"/>
              <a:t>R 84</a:t>
            </a:r>
          </a:p>
          <a:p>
            <a:pPr algn="ctr"/>
            <a:r>
              <a:rPr lang="en-ZA" sz="1100" dirty="0"/>
              <a:t>Million </a:t>
            </a:r>
          </a:p>
        </p:txBody>
      </p:sp>
      <p:sp>
        <p:nvSpPr>
          <p:cNvPr id="56" name="Rectangle: Rounded Corners 55">
            <a:extLst>
              <a:ext uri="{FF2B5EF4-FFF2-40B4-BE49-F238E27FC236}">
                <a16:creationId xmlns:a16="http://schemas.microsoft.com/office/drawing/2014/main" id="{F4F756E6-ADC8-54A9-1277-E6DDC0AF4C5E}"/>
              </a:ext>
            </a:extLst>
          </p:cNvPr>
          <p:cNvSpPr/>
          <p:nvPr/>
        </p:nvSpPr>
        <p:spPr>
          <a:xfrm>
            <a:off x="6452829" y="4550519"/>
            <a:ext cx="1153784" cy="516973"/>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b="1" dirty="0"/>
              <a:t>R 1,3</a:t>
            </a:r>
          </a:p>
          <a:p>
            <a:pPr algn="ctr"/>
            <a:r>
              <a:rPr lang="en-ZA" sz="1100" dirty="0"/>
              <a:t>Billion </a:t>
            </a:r>
          </a:p>
        </p:txBody>
      </p:sp>
      <p:sp>
        <p:nvSpPr>
          <p:cNvPr id="59" name="TextBox 58">
            <a:extLst>
              <a:ext uri="{FF2B5EF4-FFF2-40B4-BE49-F238E27FC236}">
                <a16:creationId xmlns:a16="http://schemas.microsoft.com/office/drawing/2014/main" id="{1F07FFFD-6C93-4630-CE52-063B58328C6C}"/>
              </a:ext>
            </a:extLst>
          </p:cNvPr>
          <p:cNvSpPr txBox="1"/>
          <p:nvPr/>
        </p:nvSpPr>
        <p:spPr>
          <a:xfrm>
            <a:off x="7661205" y="1309138"/>
            <a:ext cx="4036072" cy="523220"/>
          </a:xfrm>
          <a:prstGeom prst="rect">
            <a:avLst/>
          </a:prstGeom>
          <a:noFill/>
        </p:spPr>
        <p:txBody>
          <a:bodyPr wrap="square">
            <a:spAutoFit/>
          </a:bodyPr>
          <a:lstStyle/>
          <a:p>
            <a:pPr algn="ctr"/>
            <a:r>
              <a:rPr lang="en-ZA" sz="1600" dirty="0">
                <a:solidFill>
                  <a:schemeClr val="bg1"/>
                </a:solidFill>
              </a:rPr>
              <a:t>Insurance Member Returns</a:t>
            </a:r>
          </a:p>
          <a:p>
            <a:pPr algn="ctr"/>
            <a:r>
              <a:rPr lang="en-ZA" sz="1200" i="1" dirty="0">
                <a:solidFill>
                  <a:schemeClr val="bg1"/>
                </a:solidFill>
              </a:rPr>
              <a:t>(as at the end of Feb 2024)</a:t>
            </a:r>
          </a:p>
        </p:txBody>
      </p:sp>
      <p:sp>
        <p:nvSpPr>
          <p:cNvPr id="60" name="TextBox 59">
            <a:extLst>
              <a:ext uri="{FF2B5EF4-FFF2-40B4-BE49-F238E27FC236}">
                <a16:creationId xmlns:a16="http://schemas.microsoft.com/office/drawing/2014/main" id="{332EF99E-EE9A-1545-D199-24B7483DD2D9}"/>
              </a:ext>
            </a:extLst>
          </p:cNvPr>
          <p:cNvSpPr txBox="1"/>
          <p:nvPr/>
        </p:nvSpPr>
        <p:spPr>
          <a:xfrm>
            <a:off x="7661205" y="2126180"/>
            <a:ext cx="4036072" cy="523220"/>
          </a:xfrm>
          <a:prstGeom prst="rect">
            <a:avLst/>
          </a:prstGeom>
          <a:noFill/>
        </p:spPr>
        <p:txBody>
          <a:bodyPr wrap="square">
            <a:spAutoFit/>
          </a:bodyPr>
          <a:lstStyle/>
          <a:p>
            <a:pPr algn="ctr"/>
            <a:r>
              <a:rPr lang="en-GB" sz="1600" dirty="0">
                <a:solidFill>
                  <a:schemeClr val="bg1"/>
                </a:solidFill>
              </a:rPr>
              <a:t>Vehicles returned to Un-Insured Individuals </a:t>
            </a:r>
          </a:p>
          <a:p>
            <a:pPr algn="ctr"/>
            <a:r>
              <a:rPr lang="en-GB" sz="1200" i="1" dirty="0">
                <a:solidFill>
                  <a:schemeClr val="bg1"/>
                </a:solidFill>
              </a:rPr>
              <a:t>(at approximately 40% of MM value)</a:t>
            </a:r>
            <a:endParaRPr lang="en-ZA" sz="1200" i="1" dirty="0">
              <a:solidFill>
                <a:schemeClr val="bg1"/>
              </a:solidFill>
            </a:endParaRPr>
          </a:p>
        </p:txBody>
      </p:sp>
      <p:sp>
        <p:nvSpPr>
          <p:cNvPr id="61" name="TextBox 60">
            <a:extLst>
              <a:ext uri="{FF2B5EF4-FFF2-40B4-BE49-F238E27FC236}">
                <a16:creationId xmlns:a16="http://schemas.microsoft.com/office/drawing/2014/main" id="{6074F4F5-FDDD-00AB-2361-72F31AA118F7}"/>
              </a:ext>
            </a:extLst>
          </p:cNvPr>
          <p:cNvSpPr txBox="1"/>
          <p:nvPr/>
        </p:nvSpPr>
        <p:spPr>
          <a:xfrm>
            <a:off x="7661205" y="2933056"/>
            <a:ext cx="4036072" cy="492443"/>
          </a:xfrm>
          <a:prstGeom prst="rect">
            <a:avLst/>
          </a:prstGeom>
          <a:noFill/>
        </p:spPr>
        <p:txBody>
          <a:bodyPr wrap="square">
            <a:spAutoFit/>
          </a:bodyPr>
          <a:lstStyle/>
          <a:p>
            <a:pPr algn="ctr"/>
            <a:r>
              <a:rPr lang="en-GB" sz="1400" dirty="0">
                <a:solidFill>
                  <a:schemeClr val="bg1"/>
                </a:solidFill>
              </a:rPr>
              <a:t>Vehicles returned to Members from Pounds</a:t>
            </a:r>
          </a:p>
          <a:p>
            <a:pPr algn="ctr"/>
            <a:r>
              <a:rPr lang="en-GB" sz="1200" i="1" dirty="0">
                <a:solidFill>
                  <a:schemeClr val="bg1"/>
                </a:solidFill>
              </a:rPr>
              <a:t>(at approximately 40% of MM value)</a:t>
            </a:r>
          </a:p>
        </p:txBody>
      </p:sp>
      <p:sp>
        <p:nvSpPr>
          <p:cNvPr id="62" name="TextBox 61">
            <a:extLst>
              <a:ext uri="{FF2B5EF4-FFF2-40B4-BE49-F238E27FC236}">
                <a16:creationId xmlns:a16="http://schemas.microsoft.com/office/drawing/2014/main" id="{514733CF-F1BB-7B4F-E585-8794682A74A8}"/>
              </a:ext>
            </a:extLst>
          </p:cNvPr>
          <p:cNvSpPr txBox="1"/>
          <p:nvPr/>
        </p:nvSpPr>
        <p:spPr>
          <a:xfrm>
            <a:off x="7661205" y="3738727"/>
            <a:ext cx="4036072" cy="492443"/>
          </a:xfrm>
          <a:prstGeom prst="rect">
            <a:avLst/>
          </a:prstGeom>
          <a:noFill/>
        </p:spPr>
        <p:txBody>
          <a:bodyPr wrap="square">
            <a:spAutoFit/>
          </a:bodyPr>
          <a:lstStyle/>
          <a:p>
            <a:pPr algn="ctr"/>
            <a:r>
              <a:rPr lang="en-GB" sz="1400" dirty="0">
                <a:solidFill>
                  <a:schemeClr val="bg1"/>
                </a:solidFill>
              </a:rPr>
              <a:t>Cloned Vehicles returned to Members</a:t>
            </a:r>
          </a:p>
          <a:p>
            <a:pPr algn="ctr"/>
            <a:r>
              <a:rPr lang="en-GB" sz="1200" dirty="0">
                <a:solidFill>
                  <a:schemeClr val="bg1"/>
                </a:solidFill>
              </a:rPr>
              <a:t>(at approximately 40% of MM value)</a:t>
            </a:r>
            <a:endParaRPr lang="en-ZA" sz="1200" dirty="0">
              <a:solidFill>
                <a:schemeClr val="bg1"/>
              </a:solidFill>
            </a:endParaRPr>
          </a:p>
        </p:txBody>
      </p:sp>
      <p:sp>
        <p:nvSpPr>
          <p:cNvPr id="63" name="TextBox 62">
            <a:extLst>
              <a:ext uri="{FF2B5EF4-FFF2-40B4-BE49-F238E27FC236}">
                <a16:creationId xmlns:a16="http://schemas.microsoft.com/office/drawing/2014/main" id="{3A7D70B0-811A-AD78-F2A3-D343D522230A}"/>
              </a:ext>
            </a:extLst>
          </p:cNvPr>
          <p:cNvSpPr txBox="1"/>
          <p:nvPr/>
        </p:nvSpPr>
        <p:spPr>
          <a:xfrm>
            <a:off x="7661204" y="4543363"/>
            <a:ext cx="3998859" cy="492443"/>
          </a:xfrm>
          <a:prstGeom prst="rect">
            <a:avLst/>
          </a:prstGeom>
          <a:noFill/>
        </p:spPr>
        <p:txBody>
          <a:bodyPr wrap="square">
            <a:spAutoFit/>
          </a:bodyPr>
          <a:lstStyle/>
          <a:p>
            <a:pPr algn="ctr"/>
            <a:r>
              <a:rPr lang="en-GB" sz="1400" dirty="0">
                <a:solidFill>
                  <a:schemeClr val="bg1"/>
                </a:solidFill>
              </a:rPr>
              <a:t>Life insurance industry savings</a:t>
            </a:r>
          </a:p>
          <a:p>
            <a:pPr algn="ctr"/>
            <a:r>
              <a:rPr lang="en-GB" sz="1200" i="1" dirty="0">
                <a:solidFill>
                  <a:schemeClr val="bg1"/>
                </a:solidFill>
              </a:rPr>
              <a:t>(over last 8 years)</a:t>
            </a:r>
          </a:p>
        </p:txBody>
      </p:sp>
      <p:sp>
        <p:nvSpPr>
          <p:cNvPr id="65" name="Rectangle: Rounded Corners 64">
            <a:extLst>
              <a:ext uri="{FF2B5EF4-FFF2-40B4-BE49-F238E27FC236}">
                <a16:creationId xmlns:a16="http://schemas.microsoft.com/office/drawing/2014/main" id="{F41BABA4-BE50-682C-9922-607B99FD4412}"/>
              </a:ext>
            </a:extLst>
          </p:cNvPr>
          <p:cNvSpPr/>
          <p:nvPr/>
        </p:nvSpPr>
        <p:spPr>
          <a:xfrm>
            <a:off x="4886325" y="5327815"/>
            <a:ext cx="6688956" cy="327876"/>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INSURANCE INDUSTRY SAVINGS - FINANCIAL RETURNS LIFE TO DATE</a:t>
            </a:r>
            <a:endParaRPr lang="en-ZA" sz="1000" b="1" i="1" dirty="0">
              <a:solidFill>
                <a:schemeClr val="bg1"/>
              </a:solidFill>
            </a:endParaRPr>
          </a:p>
        </p:txBody>
      </p:sp>
      <p:sp>
        <p:nvSpPr>
          <p:cNvPr id="66" name="Rectangle: Rounded Corners 65">
            <a:extLst>
              <a:ext uri="{FF2B5EF4-FFF2-40B4-BE49-F238E27FC236}">
                <a16:creationId xmlns:a16="http://schemas.microsoft.com/office/drawing/2014/main" id="{7D46DF48-75B3-92EB-B872-D02AB105567F}"/>
              </a:ext>
            </a:extLst>
          </p:cNvPr>
          <p:cNvSpPr/>
          <p:nvPr/>
        </p:nvSpPr>
        <p:spPr>
          <a:xfrm>
            <a:off x="4886325" y="5835824"/>
            <a:ext cx="1800000" cy="648000"/>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b="1" dirty="0"/>
              <a:t>Members</a:t>
            </a:r>
          </a:p>
          <a:p>
            <a:pPr algn="ctr"/>
            <a:r>
              <a:rPr lang="en-ZA" sz="1600" b="1" dirty="0"/>
              <a:t>R3,47 </a:t>
            </a:r>
            <a:r>
              <a:rPr lang="en-ZA" sz="1600" dirty="0"/>
              <a:t>Billion </a:t>
            </a:r>
          </a:p>
        </p:txBody>
      </p:sp>
      <p:sp>
        <p:nvSpPr>
          <p:cNvPr id="70" name="Rectangle: Rounded Corners 69">
            <a:extLst>
              <a:ext uri="{FF2B5EF4-FFF2-40B4-BE49-F238E27FC236}">
                <a16:creationId xmlns:a16="http://schemas.microsoft.com/office/drawing/2014/main" id="{9D4CAEF3-F8D6-8324-8774-5F07BDFE68B2}"/>
              </a:ext>
            </a:extLst>
          </p:cNvPr>
          <p:cNvSpPr/>
          <p:nvPr/>
        </p:nvSpPr>
        <p:spPr>
          <a:xfrm>
            <a:off x="7330803" y="5835824"/>
            <a:ext cx="1800000" cy="648000"/>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b="1" dirty="0"/>
              <a:t>Non-Members</a:t>
            </a:r>
          </a:p>
          <a:p>
            <a:pPr algn="ctr"/>
            <a:r>
              <a:rPr lang="en-ZA" sz="1600" b="1" dirty="0"/>
              <a:t>R 371 </a:t>
            </a:r>
            <a:r>
              <a:rPr lang="en-ZA" sz="1600" dirty="0"/>
              <a:t>Million </a:t>
            </a:r>
          </a:p>
        </p:txBody>
      </p:sp>
      <p:sp>
        <p:nvSpPr>
          <p:cNvPr id="71" name="Rectangle: Rounded Corners 70">
            <a:extLst>
              <a:ext uri="{FF2B5EF4-FFF2-40B4-BE49-F238E27FC236}">
                <a16:creationId xmlns:a16="http://schemas.microsoft.com/office/drawing/2014/main" id="{7A1DFE90-F23D-CC6B-BAD8-2BA7EE8D0FE9}"/>
              </a:ext>
            </a:extLst>
          </p:cNvPr>
          <p:cNvSpPr/>
          <p:nvPr/>
        </p:nvSpPr>
        <p:spPr>
          <a:xfrm>
            <a:off x="9775281" y="5835824"/>
            <a:ext cx="1800000" cy="648000"/>
          </a:xfrm>
          <a:prstGeom prst="roundRect">
            <a:avLst>
              <a:gd name="adj" fmla="val 50000"/>
            </a:avLst>
          </a:prstGeom>
          <a:solidFill>
            <a:srgbClr val="454546"/>
          </a:solid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b="1" dirty="0"/>
              <a:t>Un-insured</a:t>
            </a:r>
          </a:p>
          <a:p>
            <a:pPr algn="ctr"/>
            <a:r>
              <a:rPr lang="en-ZA" sz="1600" b="1" dirty="0"/>
              <a:t>R 410 </a:t>
            </a:r>
            <a:r>
              <a:rPr lang="en-ZA" sz="1600" dirty="0"/>
              <a:t>Million </a:t>
            </a:r>
          </a:p>
        </p:txBody>
      </p:sp>
      <p:grpSp>
        <p:nvGrpSpPr>
          <p:cNvPr id="101" name="Group 100">
            <a:extLst>
              <a:ext uri="{FF2B5EF4-FFF2-40B4-BE49-F238E27FC236}">
                <a16:creationId xmlns:a16="http://schemas.microsoft.com/office/drawing/2014/main" id="{4507D245-2494-1895-93A9-A45592E2581B}"/>
              </a:ext>
            </a:extLst>
          </p:cNvPr>
          <p:cNvGrpSpPr/>
          <p:nvPr/>
        </p:nvGrpSpPr>
        <p:grpSpPr>
          <a:xfrm>
            <a:off x="2687811" y="4370166"/>
            <a:ext cx="1480121" cy="1964613"/>
            <a:chOff x="2882390" y="4512474"/>
            <a:chExt cx="1480121" cy="1964613"/>
          </a:xfrm>
        </p:grpSpPr>
        <p:grpSp>
          <p:nvGrpSpPr>
            <p:cNvPr id="77" name="Group 76">
              <a:extLst>
                <a:ext uri="{FF2B5EF4-FFF2-40B4-BE49-F238E27FC236}">
                  <a16:creationId xmlns:a16="http://schemas.microsoft.com/office/drawing/2014/main" id="{1C3D5328-A404-BA6A-DC9D-E3466BE57198}"/>
                </a:ext>
              </a:extLst>
            </p:cNvPr>
            <p:cNvGrpSpPr/>
            <p:nvPr/>
          </p:nvGrpSpPr>
          <p:grpSpPr>
            <a:xfrm>
              <a:off x="3280694" y="4512474"/>
              <a:ext cx="638998" cy="694163"/>
              <a:chOff x="-1752602" y="3800514"/>
              <a:chExt cx="1329236" cy="1443989"/>
            </a:xfrm>
          </p:grpSpPr>
          <p:pic>
            <p:nvPicPr>
              <p:cNvPr id="74" name="Picture 73" descr="A red circle with circles and dots&#10;&#10;Description automatically generated">
                <a:extLst>
                  <a:ext uri="{FF2B5EF4-FFF2-40B4-BE49-F238E27FC236}">
                    <a16:creationId xmlns:a16="http://schemas.microsoft.com/office/drawing/2014/main" id="{A260E2F0-2638-B263-A380-37293837E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3800514"/>
                <a:ext cx="1329236" cy="1443989"/>
              </a:xfrm>
              <a:prstGeom prst="rect">
                <a:avLst/>
              </a:prstGeom>
            </p:spPr>
          </p:pic>
          <p:sp>
            <p:nvSpPr>
              <p:cNvPr id="75" name="Circle">
                <a:extLst>
                  <a:ext uri="{FF2B5EF4-FFF2-40B4-BE49-F238E27FC236}">
                    <a16:creationId xmlns:a16="http://schemas.microsoft.com/office/drawing/2014/main" id="{B5581460-256F-B399-21C5-019C3AB3114C}"/>
                  </a:ext>
                </a:extLst>
              </p:cNvPr>
              <p:cNvSpPr/>
              <p:nvPr/>
            </p:nvSpPr>
            <p:spPr>
              <a:xfrm>
                <a:off x="-1688307" y="3999464"/>
                <a:ext cx="1088387" cy="1088387"/>
              </a:xfrm>
              <a:prstGeom prst="ellipse">
                <a:avLst/>
              </a:prstGeom>
              <a:solidFill>
                <a:srgbClr val="BE1E2D"/>
              </a:solidFill>
              <a:ln w="12700" cap="flat">
                <a:noFill/>
                <a:miter lim="400000"/>
              </a:ln>
              <a:effectLst/>
            </p:spPr>
            <p:txBody>
              <a:bodyPr wrap="square" lIns="25400" tIns="25400" rIns="25400" bIns="254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76" name="8934">
                <a:extLst>
                  <a:ext uri="{FF2B5EF4-FFF2-40B4-BE49-F238E27FC236}">
                    <a16:creationId xmlns:a16="http://schemas.microsoft.com/office/drawing/2014/main" id="{80A99CA1-75B5-4B28-EFCB-4972CD044105}"/>
                  </a:ext>
                </a:extLst>
              </p:cNvPr>
              <p:cNvSpPr txBox="1"/>
              <p:nvPr/>
            </p:nvSpPr>
            <p:spPr>
              <a:xfrm>
                <a:off x="-1690565" y="4298400"/>
                <a:ext cx="1088386" cy="55296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gn="ctr">
                  <a:lnSpc>
                    <a:spcPct val="90000"/>
                  </a:lnSpc>
                  <a:defRPr sz="5000" spc="0">
                    <a:latin typeface="+mn-lt"/>
                    <a:ea typeface="+mn-ea"/>
                    <a:cs typeface="+mn-cs"/>
                    <a:sym typeface="Montserrat Bold"/>
                  </a:defRPr>
                </a:lvl1pPr>
              </a:lstStyle>
              <a:p>
                <a:r>
                  <a:rPr lang="en-GB" sz="1800" b="1">
                    <a:solidFill>
                      <a:schemeClr val="bg1"/>
                    </a:solidFill>
                  </a:rPr>
                  <a:t>ROI</a:t>
                </a:r>
                <a:endParaRPr sz="1800" b="1">
                  <a:solidFill>
                    <a:schemeClr val="bg1"/>
                  </a:solidFill>
                </a:endParaRPr>
              </a:p>
            </p:txBody>
          </p:sp>
        </p:grpSp>
        <p:grpSp>
          <p:nvGrpSpPr>
            <p:cNvPr id="78" name="Group 77">
              <a:extLst>
                <a:ext uri="{FF2B5EF4-FFF2-40B4-BE49-F238E27FC236}">
                  <a16:creationId xmlns:a16="http://schemas.microsoft.com/office/drawing/2014/main" id="{6398C4DE-683B-A374-EBDC-41F68CDF166D}"/>
                </a:ext>
              </a:extLst>
            </p:cNvPr>
            <p:cNvGrpSpPr/>
            <p:nvPr/>
          </p:nvGrpSpPr>
          <p:grpSpPr>
            <a:xfrm>
              <a:off x="3280694" y="5230948"/>
              <a:ext cx="638998" cy="694163"/>
              <a:chOff x="-1752602" y="3800514"/>
              <a:chExt cx="1329236" cy="1443989"/>
            </a:xfrm>
          </p:grpSpPr>
          <p:pic>
            <p:nvPicPr>
              <p:cNvPr id="79" name="Picture 78" descr="A red circle with circles and dots&#10;&#10;Description automatically generated">
                <a:extLst>
                  <a:ext uri="{FF2B5EF4-FFF2-40B4-BE49-F238E27FC236}">
                    <a16:creationId xmlns:a16="http://schemas.microsoft.com/office/drawing/2014/main" id="{7560A63A-5142-3EE9-330A-8AFC785B6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3800514"/>
                <a:ext cx="1329236" cy="1443989"/>
              </a:xfrm>
              <a:prstGeom prst="rect">
                <a:avLst/>
              </a:prstGeom>
            </p:spPr>
          </p:pic>
          <p:sp>
            <p:nvSpPr>
              <p:cNvPr id="80" name="Circle">
                <a:extLst>
                  <a:ext uri="{FF2B5EF4-FFF2-40B4-BE49-F238E27FC236}">
                    <a16:creationId xmlns:a16="http://schemas.microsoft.com/office/drawing/2014/main" id="{9B74FD87-AE79-41BA-816A-26C6A539998B}"/>
                  </a:ext>
                </a:extLst>
              </p:cNvPr>
              <p:cNvSpPr/>
              <p:nvPr/>
            </p:nvSpPr>
            <p:spPr>
              <a:xfrm>
                <a:off x="-1688307" y="3999464"/>
                <a:ext cx="1088387" cy="1088387"/>
              </a:xfrm>
              <a:prstGeom prst="ellipse">
                <a:avLst/>
              </a:prstGeom>
              <a:solidFill>
                <a:srgbClr val="BE1E2D"/>
              </a:solidFill>
              <a:ln w="12700" cap="flat">
                <a:noFill/>
                <a:miter lim="400000"/>
              </a:ln>
              <a:effectLst/>
            </p:spPr>
            <p:txBody>
              <a:bodyPr wrap="square" lIns="25400" tIns="25400" rIns="25400" bIns="254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81" name="8934">
                <a:extLst>
                  <a:ext uri="{FF2B5EF4-FFF2-40B4-BE49-F238E27FC236}">
                    <a16:creationId xmlns:a16="http://schemas.microsoft.com/office/drawing/2014/main" id="{88179914-0026-1FD7-5ED1-7B9A6EE97089}"/>
                  </a:ext>
                </a:extLst>
              </p:cNvPr>
              <p:cNvSpPr txBox="1"/>
              <p:nvPr/>
            </p:nvSpPr>
            <p:spPr>
              <a:xfrm>
                <a:off x="-1690565" y="4298401"/>
                <a:ext cx="1088386" cy="6286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gn="ctr">
                  <a:lnSpc>
                    <a:spcPct val="90000"/>
                  </a:lnSpc>
                  <a:defRPr sz="5000" spc="0">
                    <a:latin typeface="+mn-lt"/>
                    <a:ea typeface="+mn-ea"/>
                    <a:cs typeface="+mn-cs"/>
                    <a:sym typeface="Montserrat Bold"/>
                  </a:defRPr>
                </a:lvl1pPr>
              </a:lstStyle>
              <a:p>
                <a:r>
                  <a:rPr lang="en-GB" sz="1800" b="1">
                    <a:solidFill>
                      <a:schemeClr val="bg1"/>
                    </a:solidFill>
                  </a:rPr>
                  <a:t>ROE</a:t>
                </a:r>
                <a:endParaRPr sz="1800" b="1">
                  <a:solidFill>
                    <a:schemeClr val="bg1"/>
                  </a:solidFill>
                </a:endParaRPr>
              </a:p>
            </p:txBody>
          </p:sp>
        </p:grpSp>
        <p:cxnSp>
          <p:nvCxnSpPr>
            <p:cNvPr id="86" name="Straight Connector 85">
              <a:extLst>
                <a:ext uri="{FF2B5EF4-FFF2-40B4-BE49-F238E27FC236}">
                  <a16:creationId xmlns:a16="http://schemas.microsoft.com/office/drawing/2014/main" id="{835EDABE-0B40-981D-B5E2-DC82A38450F7}"/>
                </a:ext>
              </a:extLst>
            </p:cNvPr>
            <p:cNvCxnSpPr>
              <a:cxnSpLocks/>
            </p:cNvCxnSpPr>
            <p:nvPr/>
          </p:nvCxnSpPr>
          <p:spPr>
            <a:xfrm>
              <a:off x="2883163" y="6062997"/>
              <a:ext cx="1479348" cy="0"/>
            </a:xfrm>
            <a:prstGeom prst="line">
              <a:avLst/>
            </a:prstGeom>
            <a:ln>
              <a:solidFill>
                <a:srgbClr val="BE1E2D"/>
              </a:solidFill>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7956B2AB-C670-32FD-F144-8C09FD4D938F}"/>
                </a:ext>
              </a:extLst>
            </p:cNvPr>
            <p:cNvCxnSpPr>
              <a:cxnSpLocks/>
            </p:cNvCxnSpPr>
            <p:nvPr/>
          </p:nvCxnSpPr>
          <p:spPr>
            <a:xfrm>
              <a:off x="2883936" y="6064205"/>
              <a:ext cx="1076525"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64DC31EF-D710-207B-341A-716C63B33941}"/>
                </a:ext>
              </a:extLst>
            </p:cNvPr>
            <p:cNvCxnSpPr>
              <a:cxnSpLocks/>
            </p:cNvCxnSpPr>
            <p:nvPr/>
          </p:nvCxnSpPr>
          <p:spPr>
            <a:xfrm>
              <a:off x="2883163" y="6189188"/>
              <a:ext cx="1479348" cy="0"/>
            </a:xfrm>
            <a:prstGeom prst="line">
              <a:avLst/>
            </a:prstGeom>
            <a:ln>
              <a:solidFill>
                <a:srgbClr val="BE1E2D"/>
              </a:solidFill>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3DA5319A-A4A4-ACB5-43D6-58AA764512F7}"/>
                </a:ext>
              </a:extLst>
            </p:cNvPr>
            <p:cNvCxnSpPr>
              <a:cxnSpLocks/>
            </p:cNvCxnSpPr>
            <p:nvPr/>
          </p:nvCxnSpPr>
          <p:spPr>
            <a:xfrm>
              <a:off x="2883936" y="6190396"/>
              <a:ext cx="833358"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6931B741-22FD-63BA-D17A-06BC331AA991}"/>
                </a:ext>
              </a:extLst>
            </p:cNvPr>
            <p:cNvCxnSpPr>
              <a:cxnSpLocks/>
            </p:cNvCxnSpPr>
            <p:nvPr/>
          </p:nvCxnSpPr>
          <p:spPr>
            <a:xfrm>
              <a:off x="2882390" y="6321218"/>
              <a:ext cx="1479348" cy="0"/>
            </a:xfrm>
            <a:prstGeom prst="line">
              <a:avLst/>
            </a:prstGeom>
            <a:ln>
              <a:solidFill>
                <a:srgbClr val="BE1E2D"/>
              </a:solidFill>
            </a:ln>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3D3C46D3-0E21-BC51-76A5-B773FA89A5F5}"/>
                </a:ext>
              </a:extLst>
            </p:cNvPr>
            <p:cNvCxnSpPr>
              <a:cxnSpLocks/>
            </p:cNvCxnSpPr>
            <p:nvPr/>
          </p:nvCxnSpPr>
          <p:spPr>
            <a:xfrm>
              <a:off x="2883163" y="6322426"/>
              <a:ext cx="1076525"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323012F2-205B-0E3A-E9AA-64D74A97A53B}"/>
                </a:ext>
              </a:extLst>
            </p:cNvPr>
            <p:cNvCxnSpPr>
              <a:cxnSpLocks/>
            </p:cNvCxnSpPr>
            <p:nvPr/>
          </p:nvCxnSpPr>
          <p:spPr>
            <a:xfrm>
              <a:off x="2882390" y="6475879"/>
              <a:ext cx="1479348" cy="0"/>
            </a:xfrm>
            <a:prstGeom prst="line">
              <a:avLst/>
            </a:prstGeom>
            <a:ln>
              <a:solidFill>
                <a:srgbClr val="BE1E2D"/>
              </a:solidFill>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19C3F697-DAB8-0BF3-8745-4C87F18379D7}"/>
                </a:ext>
              </a:extLst>
            </p:cNvPr>
            <p:cNvCxnSpPr>
              <a:cxnSpLocks/>
            </p:cNvCxnSpPr>
            <p:nvPr/>
          </p:nvCxnSpPr>
          <p:spPr>
            <a:xfrm>
              <a:off x="2883163" y="6477087"/>
              <a:ext cx="1347768"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103" name="Oval 102">
            <a:extLst>
              <a:ext uri="{FF2B5EF4-FFF2-40B4-BE49-F238E27FC236}">
                <a16:creationId xmlns:a16="http://schemas.microsoft.com/office/drawing/2014/main" id="{A1D5986D-B2D2-E076-0AD9-DB2700E5B63D}"/>
              </a:ext>
            </a:extLst>
          </p:cNvPr>
          <p:cNvSpPr/>
          <p:nvPr/>
        </p:nvSpPr>
        <p:spPr>
          <a:xfrm>
            <a:off x="3440071" y="2599178"/>
            <a:ext cx="1207346" cy="1207346"/>
          </a:xfrm>
          <a:prstGeom prst="ellipse">
            <a:avLst/>
          </a:prstGeom>
          <a:solidFill>
            <a:srgbClr val="414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500" dirty="0"/>
          </a:p>
        </p:txBody>
      </p:sp>
      <p:sp>
        <p:nvSpPr>
          <p:cNvPr id="105" name="TextBox 104">
            <a:extLst>
              <a:ext uri="{FF2B5EF4-FFF2-40B4-BE49-F238E27FC236}">
                <a16:creationId xmlns:a16="http://schemas.microsoft.com/office/drawing/2014/main" id="{DF696820-D0D4-ADE6-4F7C-EA0433636AD5}"/>
              </a:ext>
            </a:extLst>
          </p:cNvPr>
          <p:cNvSpPr txBox="1"/>
          <p:nvPr/>
        </p:nvSpPr>
        <p:spPr>
          <a:xfrm>
            <a:off x="3440071" y="2730154"/>
            <a:ext cx="1207346" cy="892552"/>
          </a:xfrm>
          <a:prstGeom prst="rect">
            <a:avLst/>
          </a:prstGeom>
          <a:noFill/>
        </p:spPr>
        <p:txBody>
          <a:bodyPr wrap="square">
            <a:spAutoFit/>
          </a:bodyPr>
          <a:lstStyle/>
          <a:p>
            <a:pPr algn="ctr"/>
            <a:r>
              <a:rPr lang="en-ZA" sz="3200" b="1" dirty="0">
                <a:solidFill>
                  <a:schemeClr val="bg1"/>
                </a:solidFill>
              </a:rPr>
              <a:t>951%</a:t>
            </a:r>
          </a:p>
          <a:p>
            <a:pPr algn="ctr"/>
            <a:endParaRPr lang="en-GB" sz="300" dirty="0"/>
          </a:p>
          <a:p>
            <a:pPr algn="ctr"/>
            <a:r>
              <a:rPr lang="en-GB" sz="1200" dirty="0">
                <a:solidFill>
                  <a:schemeClr val="bg1"/>
                </a:solidFill>
              </a:rPr>
              <a:t>(Non-life &amp; Life)</a:t>
            </a:r>
          </a:p>
          <a:p>
            <a:pPr algn="ctr"/>
            <a:r>
              <a:rPr lang="en-GB" sz="500" dirty="0">
                <a:solidFill>
                  <a:schemeClr val="bg1"/>
                </a:solidFill>
              </a:rPr>
              <a:t>As a Life to Date average. </a:t>
            </a:r>
            <a:endParaRPr lang="en-ZA" sz="500" dirty="0">
              <a:solidFill>
                <a:schemeClr val="bg1"/>
              </a:solidFill>
            </a:endParaRPr>
          </a:p>
        </p:txBody>
      </p:sp>
      <p:pic>
        <p:nvPicPr>
          <p:cNvPr id="110" name="Picture 109" descr="A white circle with dots and circles&#10;&#10;Description automatically generated">
            <a:extLst>
              <a:ext uri="{FF2B5EF4-FFF2-40B4-BE49-F238E27FC236}">
                <a16:creationId xmlns:a16="http://schemas.microsoft.com/office/drawing/2014/main" id="{FA82383D-B853-DB1A-3719-CAB53E63E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773" y="2398886"/>
            <a:ext cx="1608367" cy="1608367"/>
          </a:xfrm>
          <a:prstGeom prst="rect">
            <a:avLst/>
          </a:prstGeom>
        </p:spPr>
      </p:pic>
      <p:sp>
        <p:nvSpPr>
          <p:cNvPr id="111" name="Rectangle: Rounded Corners 110">
            <a:extLst>
              <a:ext uri="{FF2B5EF4-FFF2-40B4-BE49-F238E27FC236}">
                <a16:creationId xmlns:a16="http://schemas.microsoft.com/office/drawing/2014/main" id="{941C3805-14EB-1752-5E28-1EFA5CC13D3D}"/>
              </a:ext>
            </a:extLst>
          </p:cNvPr>
          <p:cNvSpPr/>
          <p:nvPr/>
        </p:nvSpPr>
        <p:spPr>
          <a:xfrm rot="20524204">
            <a:off x="-997704" y="5320856"/>
            <a:ext cx="3487648" cy="487716"/>
          </a:xfrm>
          <a:prstGeom prst="roundRect">
            <a:avLst>
              <a:gd name="adj" fmla="val 50000"/>
            </a:avLst>
          </a:prstGeom>
          <a:no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2" name="Rectangle: Rounded Corners 111">
            <a:extLst>
              <a:ext uri="{FF2B5EF4-FFF2-40B4-BE49-F238E27FC236}">
                <a16:creationId xmlns:a16="http://schemas.microsoft.com/office/drawing/2014/main" id="{E4858F7E-15CC-7697-09CC-CCB68FF2C8CE}"/>
              </a:ext>
            </a:extLst>
          </p:cNvPr>
          <p:cNvSpPr/>
          <p:nvPr/>
        </p:nvSpPr>
        <p:spPr>
          <a:xfrm rot="20524204">
            <a:off x="-648504" y="6162525"/>
            <a:ext cx="1659743" cy="54488"/>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3" name="Rectangle: Rounded Corners 112">
            <a:extLst>
              <a:ext uri="{FF2B5EF4-FFF2-40B4-BE49-F238E27FC236}">
                <a16:creationId xmlns:a16="http://schemas.microsoft.com/office/drawing/2014/main" id="{A3E67A21-A9FC-3363-5AC0-19AD8EF72846}"/>
              </a:ext>
            </a:extLst>
          </p:cNvPr>
          <p:cNvSpPr/>
          <p:nvPr/>
        </p:nvSpPr>
        <p:spPr>
          <a:xfrm>
            <a:off x="-309370" y="3167004"/>
            <a:ext cx="2216429" cy="223358"/>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4" name="Lorem ipsum dolor sit elit, consect loreretur adipiscing nisi aute. ipsum sit elit, Lorem ipsum dolor sit elit, Lorem ipsum dolor sit elit, consect ipsum dolor sit elit, consect loreretur adipiscing nisi aute. ipsum sit elit, Lorem ipsum dolor sit elit, ">
            <a:extLst>
              <a:ext uri="{FF2B5EF4-FFF2-40B4-BE49-F238E27FC236}">
                <a16:creationId xmlns:a16="http://schemas.microsoft.com/office/drawing/2014/main" id="{D1204840-82DA-8E20-07E5-41C151F09906}"/>
              </a:ext>
            </a:extLst>
          </p:cNvPr>
          <p:cNvSpPr txBox="1"/>
          <p:nvPr/>
        </p:nvSpPr>
        <p:spPr>
          <a:xfrm>
            <a:off x="798139" y="2830512"/>
            <a:ext cx="2541304" cy="113261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p>
            <a:pPr>
              <a:lnSpc>
                <a:spcPct val="150000"/>
              </a:lnSpc>
            </a:pPr>
            <a:r>
              <a:rPr lang="en-GB" sz="1200" i="1">
                <a:solidFill>
                  <a:schemeClr val="bg1"/>
                </a:solidFill>
              </a:rPr>
              <a:t>Our objectives are to </a:t>
            </a:r>
          </a:p>
          <a:p>
            <a:pPr>
              <a:lnSpc>
                <a:spcPct val="150000"/>
              </a:lnSpc>
            </a:pPr>
            <a:r>
              <a:rPr lang="en-GB" sz="1200" b="1" i="1">
                <a:solidFill>
                  <a:schemeClr val="bg1"/>
                </a:solidFill>
              </a:rPr>
              <a:t>GROW VALUE</a:t>
            </a:r>
            <a:r>
              <a:rPr lang="en-GB" sz="1200" i="1">
                <a:solidFill>
                  <a:schemeClr val="bg1"/>
                </a:solidFill>
              </a:rPr>
              <a:t>    </a:t>
            </a:r>
          </a:p>
          <a:p>
            <a:pPr>
              <a:lnSpc>
                <a:spcPct val="150000"/>
              </a:lnSpc>
            </a:pPr>
            <a:r>
              <a:rPr lang="en-GB" sz="1200" i="1">
                <a:solidFill>
                  <a:schemeClr val="bg1"/>
                </a:solidFill>
              </a:rPr>
              <a:t>&amp; to deliver what matters most </a:t>
            </a:r>
          </a:p>
          <a:p>
            <a:pPr>
              <a:lnSpc>
                <a:spcPct val="150000"/>
              </a:lnSpc>
            </a:pPr>
            <a:r>
              <a:rPr lang="en-GB" sz="1200" i="1">
                <a:solidFill>
                  <a:schemeClr val="bg1"/>
                </a:solidFill>
              </a:rPr>
              <a:t>to our Members &amp; Stakeholders!</a:t>
            </a:r>
          </a:p>
        </p:txBody>
      </p:sp>
      <p:sp>
        <p:nvSpPr>
          <p:cNvPr id="2" name="Rectangle: Rounded Corners 1">
            <a:extLst>
              <a:ext uri="{FF2B5EF4-FFF2-40B4-BE49-F238E27FC236}">
                <a16:creationId xmlns:a16="http://schemas.microsoft.com/office/drawing/2014/main" id="{4A294444-7359-3AC4-E4CF-9BE0A4D24703}"/>
              </a:ext>
            </a:extLst>
          </p:cNvPr>
          <p:cNvSpPr/>
          <p:nvPr/>
        </p:nvSpPr>
        <p:spPr>
          <a:xfrm rot="7606769" flipV="1">
            <a:off x="-1837210" y="1015455"/>
            <a:ext cx="395465"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Rounded Corners 2">
            <a:extLst>
              <a:ext uri="{FF2B5EF4-FFF2-40B4-BE49-F238E27FC236}">
                <a16:creationId xmlns:a16="http://schemas.microsoft.com/office/drawing/2014/main" id="{643B4E4E-3856-7F88-9E22-B6636836E060}"/>
              </a:ext>
            </a:extLst>
          </p:cNvPr>
          <p:cNvSpPr/>
          <p:nvPr/>
        </p:nvSpPr>
        <p:spPr>
          <a:xfrm rot="13993231">
            <a:off x="-2510458" y="2854103"/>
            <a:ext cx="1115735"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Rounded Corners 3">
            <a:extLst>
              <a:ext uri="{FF2B5EF4-FFF2-40B4-BE49-F238E27FC236}">
                <a16:creationId xmlns:a16="http://schemas.microsoft.com/office/drawing/2014/main" id="{CE68D992-1204-8C69-7FB3-5FA371AD10B1}"/>
              </a:ext>
            </a:extLst>
          </p:cNvPr>
          <p:cNvSpPr/>
          <p:nvPr/>
        </p:nvSpPr>
        <p:spPr>
          <a:xfrm rot="13993231">
            <a:off x="-1837210" y="2356651"/>
            <a:ext cx="395465" cy="4029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Oval 4">
            <a:extLst>
              <a:ext uri="{FF2B5EF4-FFF2-40B4-BE49-F238E27FC236}">
                <a16:creationId xmlns:a16="http://schemas.microsoft.com/office/drawing/2014/main" id="{DF9DA97E-C0C4-F697-AB3B-B1E321A2EE54}"/>
              </a:ext>
            </a:extLst>
          </p:cNvPr>
          <p:cNvSpPr/>
          <p:nvPr/>
        </p:nvSpPr>
        <p:spPr>
          <a:xfrm>
            <a:off x="-2875234" y="1102525"/>
            <a:ext cx="1207346" cy="1207346"/>
          </a:xfrm>
          <a:prstGeom prst="ellipse">
            <a:avLst/>
          </a:prstGeom>
          <a:solidFill>
            <a:srgbClr val="414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500" dirty="0"/>
          </a:p>
        </p:txBody>
      </p:sp>
      <p:sp>
        <p:nvSpPr>
          <p:cNvPr id="6" name="TextBox 5">
            <a:extLst>
              <a:ext uri="{FF2B5EF4-FFF2-40B4-BE49-F238E27FC236}">
                <a16:creationId xmlns:a16="http://schemas.microsoft.com/office/drawing/2014/main" id="{64FE62F0-9312-4B59-4EFB-7EF8E2DC0BDD}"/>
              </a:ext>
            </a:extLst>
          </p:cNvPr>
          <p:cNvSpPr txBox="1"/>
          <p:nvPr/>
        </p:nvSpPr>
        <p:spPr>
          <a:xfrm>
            <a:off x="-2875234" y="1233501"/>
            <a:ext cx="1207346" cy="892552"/>
          </a:xfrm>
          <a:prstGeom prst="rect">
            <a:avLst/>
          </a:prstGeom>
          <a:noFill/>
        </p:spPr>
        <p:txBody>
          <a:bodyPr wrap="square">
            <a:spAutoFit/>
          </a:bodyPr>
          <a:lstStyle/>
          <a:p>
            <a:pPr algn="ctr"/>
            <a:r>
              <a:rPr lang="en-ZA" sz="3200" b="1" dirty="0">
                <a:solidFill>
                  <a:schemeClr val="bg1"/>
                </a:solidFill>
              </a:rPr>
              <a:t>899%</a:t>
            </a:r>
          </a:p>
          <a:p>
            <a:pPr algn="ctr"/>
            <a:endParaRPr lang="en-GB" sz="300" dirty="0"/>
          </a:p>
          <a:p>
            <a:pPr algn="ctr"/>
            <a:r>
              <a:rPr lang="en-GB" sz="1200" dirty="0">
                <a:solidFill>
                  <a:schemeClr val="bg1"/>
                </a:solidFill>
              </a:rPr>
              <a:t>(Non-life &amp; Life)</a:t>
            </a:r>
          </a:p>
          <a:p>
            <a:pPr algn="ctr"/>
            <a:r>
              <a:rPr lang="en-GB" sz="500" dirty="0">
                <a:solidFill>
                  <a:schemeClr val="bg1"/>
                </a:solidFill>
              </a:rPr>
              <a:t>As a Life to Date average. </a:t>
            </a:r>
            <a:endParaRPr lang="en-ZA" sz="500" dirty="0">
              <a:solidFill>
                <a:schemeClr val="bg1"/>
              </a:solidFill>
            </a:endParaRPr>
          </a:p>
        </p:txBody>
      </p:sp>
      <p:sp>
        <p:nvSpPr>
          <p:cNvPr id="8" name="Lorem ipsum dolor sit elit, consect loreretur adipiscing nisi aute. ipsum sit elit, Lorem ipsum dolor sit elit, Lorem ipsum dolor sit elit, consect ipsum dolor sit elit, consect loreretur adipiscing nisi aute. ipsum sit elit, Lorem ipsum dolor sit elit, ">
            <a:extLst>
              <a:ext uri="{FF2B5EF4-FFF2-40B4-BE49-F238E27FC236}">
                <a16:creationId xmlns:a16="http://schemas.microsoft.com/office/drawing/2014/main" id="{E99C9547-8616-DF64-521A-500681688F67}"/>
              </a:ext>
            </a:extLst>
          </p:cNvPr>
          <p:cNvSpPr txBox="1"/>
          <p:nvPr/>
        </p:nvSpPr>
        <p:spPr>
          <a:xfrm>
            <a:off x="-5517166" y="1333859"/>
            <a:ext cx="2541304" cy="113261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p>
            <a:pPr>
              <a:lnSpc>
                <a:spcPct val="150000"/>
              </a:lnSpc>
            </a:pPr>
            <a:r>
              <a:rPr lang="en-GB" sz="1200" i="1">
                <a:solidFill>
                  <a:schemeClr val="bg1"/>
                </a:solidFill>
              </a:rPr>
              <a:t>Our objectives are to </a:t>
            </a:r>
          </a:p>
          <a:p>
            <a:pPr>
              <a:lnSpc>
                <a:spcPct val="150000"/>
              </a:lnSpc>
            </a:pPr>
            <a:r>
              <a:rPr lang="en-GB" sz="1200" b="1" i="1">
                <a:solidFill>
                  <a:schemeClr val="bg1"/>
                </a:solidFill>
              </a:rPr>
              <a:t>GROW VALUE</a:t>
            </a:r>
            <a:r>
              <a:rPr lang="en-GB" sz="1200" i="1">
                <a:solidFill>
                  <a:schemeClr val="bg1"/>
                </a:solidFill>
              </a:rPr>
              <a:t>    </a:t>
            </a:r>
          </a:p>
          <a:p>
            <a:pPr>
              <a:lnSpc>
                <a:spcPct val="150000"/>
              </a:lnSpc>
            </a:pPr>
            <a:r>
              <a:rPr lang="en-GB" sz="1200" i="1">
                <a:solidFill>
                  <a:schemeClr val="bg1"/>
                </a:solidFill>
              </a:rPr>
              <a:t>&amp; to deliver what matters most </a:t>
            </a:r>
          </a:p>
          <a:p>
            <a:pPr>
              <a:lnSpc>
                <a:spcPct val="150000"/>
              </a:lnSpc>
            </a:pPr>
            <a:r>
              <a:rPr lang="en-GB" sz="1200" i="1">
                <a:solidFill>
                  <a:schemeClr val="bg1"/>
                </a:solidFill>
              </a:rPr>
              <a:t>to our Members &amp; Stakeholders!</a:t>
            </a:r>
          </a:p>
        </p:txBody>
      </p:sp>
    </p:spTree>
    <p:extLst>
      <p:ext uri="{BB962C8B-B14F-4D97-AF65-F5344CB8AC3E}">
        <p14:creationId xmlns:p14="http://schemas.microsoft.com/office/powerpoint/2010/main" val="267333091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yping on a computer&#10;&#10;Description automatically generated">
            <a:extLst>
              <a:ext uri="{FF2B5EF4-FFF2-40B4-BE49-F238E27FC236}">
                <a16:creationId xmlns:a16="http://schemas.microsoft.com/office/drawing/2014/main" id="{4E32D10A-7521-FB82-D4C4-A4A3531A4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 y="0"/>
            <a:ext cx="12191373" cy="6858000"/>
          </a:xfrm>
          <a:prstGeom prst="rect">
            <a:avLst/>
          </a:prstGeom>
        </p:spPr>
      </p:pic>
      <p:sp>
        <p:nvSpPr>
          <p:cNvPr id="3" name="Google Shape;1514;p7">
            <a:extLst>
              <a:ext uri="{FF2B5EF4-FFF2-40B4-BE49-F238E27FC236}">
                <a16:creationId xmlns:a16="http://schemas.microsoft.com/office/drawing/2014/main" id="{34886CCC-D47A-6F9B-7581-B69350F325F6}"/>
              </a:ext>
            </a:extLst>
          </p:cNvPr>
          <p:cNvSpPr/>
          <p:nvPr/>
        </p:nvSpPr>
        <p:spPr>
          <a:xfrm>
            <a:off x="374318" y="238821"/>
            <a:ext cx="11492893" cy="6380357"/>
          </a:xfrm>
          <a:prstGeom prst="rect">
            <a:avLst/>
          </a:prstGeom>
          <a:solidFill>
            <a:srgbClr val="1D2133">
              <a:alpha val="88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95" name="JPEG image 5.jpeg"/>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43708" r="34064"/>
          <a:stretch/>
        </p:blipFill>
        <p:spPr>
          <a:xfrm>
            <a:off x="0" y="3429000"/>
            <a:ext cx="1147366" cy="3429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200"/>
                </a:lnTo>
                <a:cubicBezTo>
                  <a:pt x="21600" y="1555"/>
                  <a:pt x="21597" y="1167"/>
                  <a:pt x="21275" y="909"/>
                </a:cubicBezTo>
                <a:cubicBezTo>
                  <a:pt x="20870" y="537"/>
                  <a:pt x="19997" y="243"/>
                  <a:pt x="18884" y="108"/>
                </a:cubicBezTo>
                <a:cubicBezTo>
                  <a:pt x="18112" y="0"/>
                  <a:pt x="16954" y="0"/>
                  <a:pt x="15025" y="0"/>
                </a:cubicBezTo>
                <a:lnTo>
                  <a:pt x="0" y="0"/>
                </a:lnTo>
                <a:close/>
              </a:path>
            </a:pathLst>
          </a:custGeom>
        </p:spPr>
      </p:pic>
      <p:pic>
        <p:nvPicPr>
          <p:cNvPr id="2196" name="Wood_tabellamp_foto1_l.jpg"/>
          <p:cNvPicPr>
            <a:picLocks noGrp="1" noChangeAspect="1"/>
          </p:cNvPicPr>
          <p:nvPr>
            <p:ph type="pic" idx="22"/>
          </p:nvPr>
        </p:nvPicPr>
        <p:blipFill>
          <a:blip r:embed="rId4">
            <a:extLst>
              <a:ext uri="{28A0092B-C50C-407E-A947-70E740481C1C}">
                <a14:useLocalDpi xmlns:a14="http://schemas.microsoft.com/office/drawing/2010/main" val="0"/>
              </a:ext>
            </a:extLst>
          </a:blip>
          <a:srcRect l="30200" r="30200"/>
          <a:stretch/>
        </p:blipFill>
        <p:spPr>
          <a:xfrm>
            <a:off x="1389261" y="3429000"/>
            <a:ext cx="2171899" cy="3429000"/>
          </a:xfrm>
          <a:custGeom>
            <a:avLst/>
            <a:gdLst/>
            <a:ahLst/>
            <a:cxnLst>
              <a:cxn ang="0">
                <a:pos x="wd2" y="hd2"/>
              </a:cxn>
              <a:cxn ang="5400000">
                <a:pos x="wd2" y="hd2"/>
              </a:cxn>
              <a:cxn ang="10800000">
                <a:pos x="wd2" y="hd2"/>
              </a:cxn>
              <a:cxn ang="16200000">
                <a:pos x="wd2" y="hd2"/>
              </a:cxn>
            </a:cxnLst>
            <a:rect l="0" t="0" r="r" b="b"/>
            <a:pathLst>
              <a:path w="21599" h="21600" extrusionOk="0">
                <a:moveTo>
                  <a:pt x="3474" y="0"/>
                </a:moveTo>
                <a:cubicBezTo>
                  <a:pt x="2455" y="0"/>
                  <a:pt x="1843" y="0"/>
                  <a:pt x="1435" y="108"/>
                </a:cubicBezTo>
                <a:cubicBezTo>
                  <a:pt x="847" y="243"/>
                  <a:pt x="384" y="537"/>
                  <a:pt x="170" y="909"/>
                </a:cubicBezTo>
                <a:cubicBezTo>
                  <a:pt x="0" y="1167"/>
                  <a:pt x="0" y="1555"/>
                  <a:pt x="0" y="2200"/>
                </a:cubicBezTo>
                <a:lnTo>
                  <a:pt x="0" y="21600"/>
                </a:lnTo>
                <a:lnTo>
                  <a:pt x="21600" y="21600"/>
                </a:lnTo>
                <a:lnTo>
                  <a:pt x="21600" y="2200"/>
                </a:lnTo>
                <a:cubicBezTo>
                  <a:pt x="21600" y="1555"/>
                  <a:pt x="21600" y="1167"/>
                  <a:pt x="21430" y="909"/>
                </a:cubicBezTo>
                <a:cubicBezTo>
                  <a:pt x="21216" y="537"/>
                  <a:pt x="20753" y="243"/>
                  <a:pt x="20165" y="108"/>
                </a:cubicBezTo>
                <a:cubicBezTo>
                  <a:pt x="19757" y="0"/>
                  <a:pt x="19145" y="0"/>
                  <a:pt x="18126" y="0"/>
                </a:cubicBezTo>
                <a:lnTo>
                  <a:pt x="3474" y="0"/>
                </a:lnTo>
                <a:close/>
              </a:path>
            </a:pathLst>
          </a:custGeom>
        </p:spPr>
      </p:pic>
      <p:pic>
        <p:nvPicPr>
          <p:cNvPr id="2197" name="Nice-and-Useful-Moving-Furniture-by-Nendo12-900x1348.jpg"/>
          <p:cNvPicPr>
            <a:picLocks noGrp="1" noChangeAspect="1"/>
          </p:cNvPicPr>
          <p:nvPr>
            <p:ph type="pic" idx="23"/>
          </p:nvPr>
        </p:nvPicPr>
        <p:blipFill>
          <a:blip r:embed="rId5">
            <a:extLst>
              <a:ext uri="{28A0092B-C50C-407E-A947-70E740481C1C}">
                <a14:useLocalDpi xmlns:a14="http://schemas.microsoft.com/office/drawing/2010/main" val="0"/>
              </a:ext>
            </a:extLst>
          </a:blip>
          <a:srcRect l="2476" r="2476"/>
          <a:stretch/>
        </p:blipFill>
        <p:spPr>
          <a:xfrm>
            <a:off x="3803054" y="3429000"/>
            <a:ext cx="2171899" cy="3429000"/>
          </a:xfrm>
          <a:custGeom>
            <a:avLst/>
            <a:gdLst/>
            <a:ahLst/>
            <a:cxnLst>
              <a:cxn ang="0">
                <a:pos x="wd2" y="hd2"/>
              </a:cxn>
              <a:cxn ang="5400000">
                <a:pos x="wd2" y="hd2"/>
              </a:cxn>
              <a:cxn ang="10800000">
                <a:pos x="wd2" y="hd2"/>
              </a:cxn>
              <a:cxn ang="16200000">
                <a:pos x="wd2" y="hd2"/>
              </a:cxn>
            </a:cxnLst>
            <a:rect l="0" t="0" r="r" b="b"/>
            <a:pathLst>
              <a:path w="21600" h="21600" extrusionOk="0">
                <a:moveTo>
                  <a:pt x="3473" y="0"/>
                </a:moveTo>
                <a:cubicBezTo>
                  <a:pt x="2454" y="0"/>
                  <a:pt x="1842" y="0"/>
                  <a:pt x="1435" y="108"/>
                </a:cubicBezTo>
                <a:cubicBezTo>
                  <a:pt x="847" y="243"/>
                  <a:pt x="386" y="537"/>
                  <a:pt x="172" y="909"/>
                </a:cubicBezTo>
                <a:cubicBezTo>
                  <a:pt x="1" y="1167"/>
                  <a:pt x="0" y="1555"/>
                  <a:pt x="0" y="2200"/>
                </a:cubicBezTo>
                <a:lnTo>
                  <a:pt x="0" y="21600"/>
                </a:lnTo>
                <a:lnTo>
                  <a:pt x="21600" y="21600"/>
                </a:lnTo>
                <a:lnTo>
                  <a:pt x="21600" y="2200"/>
                </a:lnTo>
                <a:cubicBezTo>
                  <a:pt x="21600" y="1555"/>
                  <a:pt x="21600" y="1167"/>
                  <a:pt x="21430" y="909"/>
                </a:cubicBezTo>
                <a:cubicBezTo>
                  <a:pt x="21216" y="537"/>
                  <a:pt x="20753" y="243"/>
                  <a:pt x="20165" y="108"/>
                </a:cubicBezTo>
                <a:cubicBezTo>
                  <a:pt x="19757" y="0"/>
                  <a:pt x="19145" y="0"/>
                  <a:pt x="18126" y="0"/>
                </a:cubicBezTo>
                <a:lnTo>
                  <a:pt x="3473" y="0"/>
                </a:lnTo>
                <a:close/>
              </a:path>
            </a:pathLst>
          </a:custGeom>
        </p:spPr>
      </p:pic>
      <p:pic>
        <p:nvPicPr>
          <p:cNvPr id="2198" name="pierre-chatel-innocenti-637392-unsplash.jpg"/>
          <p:cNvPicPr>
            <a:picLocks noGrp="1" noChangeAspect="1"/>
          </p:cNvPicPr>
          <p:nvPr>
            <p:ph type="pic" idx="24"/>
          </p:nvPr>
        </p:nvPicPr>
        <p:blipFill rotWithShape="1">
          <a:blip r:embed="rId6">
            <a:extLst>
              <a:ext uri="{28A0092B-C50C-407E-A947-70E740481C1C}">
                <a14:useLocalDpi xmlns:a14="http://schemas.microsoft.com/office/drawing/2010/main" val="0"/>
              </a:ext>
            </a:extLst>
          </a:blip>
          <a:srcRect l="32468" r="27744"/>
          <a:stretch/>
        </p:blipFill>
        <p:spPr>
          <a:xfrm>
            <a:off x="6217047" y="3429000"/>
            <a:ext cx="2171899" cy="3429000"/>
          </a:xfrm>
          <a:custGeom>
            <a:avLst/>
            <a:gdLst/>
            <a:ahLst/>
            <a:cxnLst>
              <a:cxn ang="0">
                <a:pos x="wd2" y="hd2"/>
              </a:cxn>
              <a:cxn ang="5400000">
                <a:pos x="wd2" y="hd2"/>
              </a:cxn>
              <a:cxn ang="10800000">
                <a:pos x="wd2" y="hd2"/>
              </a:cxn>
              <a:cxn ang="16200000">
                <a:pos x="wd2" y="hd2"/>
              </a:cxn>
            </a:cxnLst>
            <a:rect l="0" t="0" r="r" b="b"/>
            <a:pathLst>
              <a:path w="21600" h="21600" extrusionOk="0">
                <a:moveTo>
                  <a:pt x="3474" y="0"/>
                </a:moveTo>
                <a:cubicBezTo>
                  <a:pt x="2455" y="0"/>
                  <a:pt x="1843" y="0"/>
                  <a:pt x="1435" y="108"/>
                </a:cubicBezTo>
                <a:cubicBezTo>
                  <a:pt x="848" y="243"/>
                  <a:pt x="384" y="537"/>
                  <a:pt x="170" y="909"/>
                </a:cubicBezTo>
                <a:cubicBezTo>
                  <a:pt x="0" y="1167"/>
                  <a:pt x="0" y="1555"/>
                  <a:pt x="0" y="2200"/>
                </a:cubicBezTo>
                <a:lnTo>
                  <a:pt x="0" y="21600"/>
                </a:lnTo>
                <a:lnTo>
                  <a:pt x="21600" y="21600"/>
                </a:lnTo>
                <a:lnTo>
                  <a:pt x="21600" y="2200"/>
                </a:lnTo>
                <a:cubicBezTo>
                  <a:pt x="21600" y="1555"/>
                  <a:pt x="21598" y="1167"/>
                  <a:pt x="21428" y="909"/>
                </a:cubicBezTo>
                <a:cubicBezTo>
                  <a:pt x="21214" y="537"/>
                  <a:pt x="20753" y="243"/>
                  <a:pt x="20165" y="108"/>
                </a:cubicBezTo>
                <a:cubicBezTo>
                  <a:pt x="19758" y="0"/>
                  <a:pt x="19146" y="0"/>
                  <a:pt x="18127" y="0"/>
                </a:cubicBezTo>
                <a:lnTo>
                  <a:pt x="3474" y="0"/>
                </a:lnTo>
                <a:close/>
              </a:path>
            </a:pathLst>
          </a:custGeom>
        </p:spPr>
      </p:pic>
      <p:pic>
        <p:nvPicPr>
          <p:cNvPr id="2199" name="photo-1438950433842-a5a6edf9b586.jpeg"/>
          <p:cNvPicPr>
            <a:picLocks noGrp="1" noChangeAspect="1"/>
          </p:cNvPicPr>
          <p:nvPr>
            <p:ph type="pic" idx="25"/>
          </p:nvPr>
        </p:nvPicPr>
        <p:blipFill rotWithShape="1">
          <a:blip r:embed="rId7">
            <a:extLst>
              <a:ext uri="{28A0092B-C50C-407E-A947-70E740481C1C}">
                <a14:useLocalDpi xmlns:a14="http://schemas.microsoft.com/office/drawing/2010/main" val="0"/>
              </a:ext>
            </a:extLst>
          </a:blip>
          <a:srcRect l="34450" r="31104"/>
          <a:stretch/>
        </p:blipFill>
        <p:spPr>
          <a:xfrm>
            <a:off x="8630840" y="3429000"/>
            <a:ext cx="2171899" cy="3429000"/>
          </a:xfrm>
          <a:custGeom>
            <a:avLst/>
            <a:gdLst/>
            <a:ahLst/>
            <a:cxnLst>
              <a:cxn ang="0">
                <a:pos x="wd2" y="hd2"/>
              </a:cxn>
              <a:cxn ang="5400000">
                <a:pos x="wd2" y="hd2"/>
              </a:cxn>
              <a:cxn ang="10800000">
                <a:pos x="wd2" y="hd2"/>
              </a:cxn>
              <a:cxn ang="16200000">
                <a:pos x="wd2" y="hd2"/>
              </a:cxn>
            </a:cxnLst>
            <a:rect l="0" t="0" r="r" b="b"/>
            <a:pathLst>
              <a:path w="21599" h="21600" extrusionOk="0">
                <a:moveTo>
                  <a:pt x="3474" y="0"/>
                </a:moveTo>
                <a:cubicBezTo>
                  <a:pt x="2455" y="0"/>
                  <a:pt x="1843" y="0"/>
                  <a:pt x="1435" y="108"/>
                </a:cubicBezTo>
                <a:cubicBezTo>
                  <a:pt x="847" y="243"/>
                  <a:pt x="384" y="537"/>
                  <a:pt x="170" y="909"/>
                </a:cubicBezTo>
                <a:cubicBezTo>
                  <a:pt x="0" y="1167"/>
                  <a:pt x="0" y="1555"/>
                  <a:pt x="0" y="2200"/>
                </a:cubicBezTo>
                <a:lnTo>
                  <a:pt x="0" y="21600"/>
                </a:lnTo>
                <a:lnTo>
                  <a:pt x="21599" y="21600"/>
                </a:lnTo>
                <a:lnTo>
                  <a:pt x="21599" y="2200"/>
                </a:lnTo>
                <a:cubicBezTo>
                  <a:pt x="21599" y="1555"/>
                  <a:pt x="21600" y="1167"/>
                  <a:pt x="21430" y="909"/>
                </a:cubicBezTo>
                <a:cubicBezTo>
                  <a:pt x="21216" y="537"/>
                  <a:pt x="20752" y="243"/>
                  <a:pt x="20165" y="108"/>
                </a:cubicBezTo>
                <a:cubicBezTo>
                  <a:pt x="19757" y="0"/>
                  <a:pt x="19145" y="0"/>
                  <a:pt x="18126" y="0"/>
                </a:cubicBezTo>
                <a:lnTo>
                  <a:pt x="3474" y="0"/>
                </a:lnTo>
                <a:close/>
              </a:path>
            </a:pathLst>
          </a:custGeom>
        </p:spPr>
      </p:pic>
      <p:pic>
        <p:nvPicPr>
          <p:cNvPr id="2200" name="JPEG image 9.jpeg"/>
          <p:cNvPicPr>
            <a:picLocks noGrp="1" noChangeAspect="1"/>
          </p:cNvPicPr>
          <p:nvPr>
            <p:ph type="pic" idx="26"/>
          </p:nvPr>
        </p:nvPicPr>
        <p:blipFill rotWithShape="1">
          <a:blip r:embed="rId8">
            <a:extLst>
              <a:ext uri="{28A0092B-C50C-407E-A947-70E740481C1C}">
                <a14:useLocalDpi xmlns:a14="http://schemas.microsoft.com/office/drawing/2010/main" val="0"/>
              </a:ext>
            </a:extLst>
          </a:blip>
          <a:srcRect l="66747" r="14427"/>
          <a:stretch/>
        </p:blipFill>
        <p:spPr>
          <a:xfrm>
            <a:off x="11044634" y="3429000"/>
            <a:ext cx="1147366" cy="3429000"/>
          </a:xfrm>
          <a:custGeom>
            <a:avLst/>
            <a:gdLst/>
            <a:ahLst/>
            <a:cxnLst>
              <a:cxn ang="0">
                <a:pos x="wd2" y="hd2"/>
              </a:cxn>
              <a:cxn ang="5400000">
                <a:pos x="wd2" y="hd2"/>
              </a:cxn>
              <a:cxn ang="10800000">
                <a:pos x="wd2" y="hd2"/>
              </a:cxn>
              <a:cxn ang="16200000">
                <a:pos x="wd2" y="hd2"/>
              </a:cxn>
            </a:cxnLst>
            <a:rect l="0" t="0" r="r" b="b"/>
            <a:pathLst>
              <a:path w="21600" h="21600" extrusionOk="0">
                <a:moveTo>
                  <a:pt x="6575" y="0"/>
                </a:moveTo>
                <a:cubicBezTo>
                  <a:pt x="4646" y="0"/>
                  <a:pt x="3488" y="0"/>
                  <a:pt x="2716" y="108"/>
                </a:cubicBezTo>
                <a:cubicBezTo>
                  <a:pt x="1603" y="243"/>
                  <a:pt x="730" y="537"/>
                  <a:pt x="325" y="909"/>
                </a:cubicBezTo>
                <a:cubicBezTo>
                  <a:pt x="3" y="1167"/>
                  <a:pt x="0" y="1555"/>
                  <a:pt x="0" y="2200"/>
                </a:cubicBezTo>
                <a:lnTo>
                  <a:pt x="0" y="21600"/>
                </a:lnTo>
                <a:lnTo>
                  <a:pt x="21600" y="21600"/>
                </a:lnTo>
                <a:lnTo>
                  <a:pt x="21600" y="0"/>
                </a:lnTo>
                <a:lnTo>
                  <a:pt x="6575" y="0"/>
                </a:lnTo>
                <a:close/>
              </a:path>
            </a:pathLst>
          </a:custGeom>
        </p:spPr>
      </p:pic>
      <p:sp>
        <p:nvSpPr>
          <p:cNvPr id="2201" name="The interior of things"/>
          <p:cNvSpPr txBox="1"/>
          <p:nvPr/>
        </p:nvSpPr>
        <p:spPr>
          <a:xfrm>
            <a:off x="1562591" y="1539207"/>
            <a:ext cx="4533408" cy="553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90000"/>
              </a:lnSpc>
              <a:defRPr sz="9000" spc="0">
                <a:latin typeface="+mn-lt"/>
                <a:ea typeface="+mn-ea"/>
                <a:cs typeface="+mn-cs"/>
                <a:sym typeface="Montserrat Bold"/>
              </a:defRPr>
            </a:lvl1pPr>
          </a:lstStyle>
          <a:p>
            <a:r>
              <a:rPr lang="en-ZA" sz="3600">
                <a:solidFill>
                  <a:srgbClr val="BE1E2D"/>
                </a:solidFill>
              </a:rPr>
              <a:t>STRATEGY</a:t>
            </a:r>
            <a:r>
              <a:rPr lang="en-ZA" sz="3600">
                <a:solidFill>
                  <a:schemeClr val="bg1"/>
                </a:solidFill>
              </a:rPr>
              <a:t> AGREED</a:t>
            </a:r>
          </a:p>
        </p:txBody>
      </p:sp>
      <p:sp>
        <p:nvSpPr>
          <p:cNvPr id="2202"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7301552" y="382134"/>
            <a:ext cx="4248585" cy="27671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p>
            <a:pPr>
              <a:lnSpc>
                <a:spcPct val="150000"/>
              </a:lnSpc>
            </a:pPr>
            <a:r>
              <a:rPr lang="en-GB" sz="1500" i="1">
                <a:solidFill>
                  <a:schemeClr val="bg1"/>
                </a:solidFill>
              </a:rPr>
              <a:t>“This year marks a significant milestone in our journey - </a:t>
            </a:r>
            <a:r>
              <a:rPr lang="en-GB" sz="1500" b="1" i="1" u="sng">
                <a:solidFill>
                  <a:srgbClr val="FF0000"/>
                </a:solidFill>
              </a:rPr>
              <a:t>15 Years</a:t>
            </a:r>
            <a:r>
              <a:rPr lang="en-GB" sz="1500" i="1">
                <a:solidFill>
                  <a:srgbClr val="FF0000"/>
                </a:solidFill>
              </a:rPr>
              <a:t> </a:t>
            </a:r>
            <a:r>
              <a:rPr lang="en-GB" sz="1500" i="1">
                <a:solidFill>
                  <a:schemeClr val="bg1"/>
                </a:solidFill>
              </a:rPr>
              <a:t>of steadfast dedication to combating organised insurance fraud and related crimes in South Africa. As we reflect on our journey, we are excited to share our achievements, milestones, and the progress we have made in assisting to safeguard the insurance industry”.</a:t>
            </a:r>
          </a:p>
          <a:p>
            <a:pPr algn="r">
              <a:lnSpc>
                <a:spcPct val="150000"/>
              </a:lnSpc>
            </a:pPr>
            <a:r>
              <a:rPr lang="en-GB" sz="1400" b="1" i="1">
                <a:solidFill>
                  <a:schemeClr val="bg1"/>
                </a:solidFill>
              </a:rPr>
              <a:t>Ronnie Napier - Chairman</a:t>
            </a:r>
            <a:endParaRPr lang="en-GB" sz="1400" i="1">
              <a:solidFill>
                <a:schemeClr val="bg1"/>
              </a:solidFill>
            </a:endParaRPr>
          </a:p>
        </p:txBody>
      </p:sp>
      <p:sp>
        <p:nvSpPr>
          <p:cNvPr id="2203" name="Shape"/>
          <p:cNvSpPr/>
          <p:nvPr/>
        </p:nvSpPr>
        <p:spPr>
          <a:xfrm>
            <a:off x="766845" y="1464977"/>
            <a:ext cx="589707" cy="635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rgbClr val="BE1E2D"/>
          </a:solidFill>
          <a:ln w="12700">
            <a:miter lim="400000"/>
          </a:ln>
        </p:spPr>
        <p:txBody>
          <a:bodyPr lIns="25400" tIns="25400" rIns="25400" bIns="2540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Tree>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2203"/>
                                        </p:tgtEl>
                                        <p:attrNameLst>
                                          <p:attrName>style.visibility</p:attrName>
                                        </p:attrNameLst>
                                      </p:cBhvr>
                                      <p:to>
                                        <p:strVal val="visible"/>
                                      </p:to>
                                    </p:set>
                                    <p:anim calcmode="lin" valueType="num">
                                      <p:cBhvr>
                                        <p:cTn id="7" dur="1000" fill="hold"/>
                                        <p:tgtEl>
                                          <p:spTgt spid="2203"/>
                                        </p:tgtEl>
                                        <p:attrNameLst>
                                          <p:attrName>ppt_x</p:attrName>
                                        </p:attrNameLst>
                                      </p:cBhvr>
                                      <p:tavLst>
                                        <p:tav tm="0">
                                          <p:val>
                                            <p:strVal val="0-#ppt_w/2"/>
                                          </p:val>
                                        </p:tav>
                                        <p:tav tm="100000">
                                          <p:val>
                                            <p:strVal val="#ppt_x"/>
                                          </p:val>
                                        </p:tav>
                                      </p:tavLst>
                                    </p:anim>
                                    <p:anim calcmode="lin" valueType="num">
                                      <p:cBhvr>
                                        <p:cTn id="8" dur="1000" fill="hold"/>
                                        <p:tgtEl>
                                          <p:spTgt spid="2203"/>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2195"/>
                                        </p:tgtEl>
                                        <p:attrNameLst>
                                          <p:attrName>style.visibility</p:attrName>
                                        </p:attrNameLst>
                                      </p:cBhvr>
                                      <p:to>
                                        <p:strVal val="visible"/>
                                      </p:to>
                                    </p:set>
                                    <p:anim calcmode="lin" valueType="num">
                                      <p:cBhvr>
                                        <p:cTn id="11" dur="1000" fill="hold"/>
                                        <p:tgtEl>
                                          <p:spTgt spid="2195"/>
                                        </p:tgtEl>
                                        <p:attrNameLst>
                                          <p:attrName>ppt_x</p:attrName>
                                        </p:attrNameLst>
                                      </p:cBhvr>
                                      <p:tavLst>
                                        <p:tav tm="0">
                                          <p:val>
                                            <p:strVal val="#ppt_x"/>
                                          </p:val>
                                        </p:tav>
                                        <p:tav tm="100000">
                                          <p:val>
                                            <p:strVal val="#ppt_x"/>
                                          </p:val>
                                        </p:tav>
                                      </p:tavLst>
                                    </p:anim>
                                    <p:anim calcmode="lin" valueType="num">
                                      <p:cBhvr>
                                        <p:cTn id="12" dur="1000" fill="hold"/>
                                        <p:tgtEl>
                                          <p:spTgt spid="2195"/>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000"/>
                                  </p:stCondLst>
                                  <p:iterate>
                                    <p:tmAbs val="0"/>
                                  </p:iterate>
                                  <p:childTnLst>
                                    <p:set>
                                      <p:cBhvr>
                                        <p:cTn id="14" fill="hold"/>
                                        <p:tgtEl>
                                          <p:spTgt spid="2196"/>
                                        </p:tgtEl>
                                        <p:attrNameLst>
                                          <p:attrName>style.visibility</p:attrName>
                                        </p:attrNameLst>
                                      </p:cBhvr>
                                      <p:to>
                                        <p:strVal val="visible"/>
                                      </p:to>
                                    </p:set>
                                    <p:anim calcmode="lin" valueType="num">
                                      <p:cBhvr>
                                        <p:cTn id="15" dur="1000" fill="hold"/>
                                        <p:tgtEl>
                                          <p:spTgt spid="2196"/>
                                        </p:tgtEl>
                                        <p:attrNameLst>
                                          <p:attrName>ppt_x</p:attrName>
                                        </p:attrNameLst>
                                      </p:cBhvr>
                                      <p:tavLst>
                                        <p:tav tm="0">
                                          <p:val>
                                            <p:strVal val="#ppt_x"/>
                                          </p:val>
                                        </p:tav>
                                        <p:tav tm="100000">
                                          <p:val>
                                            <p:strVal val="#ppt_x"/>
                                          </p:val>
                                        </p:tav>
                                      </p:tavLst>
                                    </p:anim>
                                    <p:anim calcmode="lin" valueType="num">
                                      <p:cBhvr>
                                        <p:cTn id="16" dur="1000" fill="hold"/>
                                        <p:tgtEl>
                                          <p:spTgt spid="2196"/>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1500"/>
                                  </p:stCondLst>
                                  <p:iterate>
                                    <p:tmAbs val="0"/>
                                  </p:iterate>
                                  <p:childTnLst>
                                    <p:set>
                                      <p:cBhvr>
                                        <p:cTn id="18" fill="hold"/>
                                        <p:tgtEl>
                                          <p:spTgt spid="2197"/>
                                        </p:tgtEl>
                                        <p:attrNameLst>
                                          <p:attrName>style.visibility</p:attrName>
                                        </p:attrNameLst>
                                      </p:cBhvr>
                                      <p:to>
                                        <p:strVal val="visible"/>
                                      </p:to>
                                    </p:set>
                                    <p:anim calcmode="lin" valueType="num">
                                      <p:cBhvr>
                                        <p:cTn id="19" dur="1000" fill="hold"/>
                                        <p:tgtEl>
                                          <p:spTgt spid="2197"/>
                                        </p:tgtEl>
                                        <p:attrNameLst>
                                          <p:attrName>ppt_x</p:attrName>
                                        </p:attrNameLst>
                                      </p:cBhvr>
                                      <p:tavLst>
                                        <p:tav tm="0">
                                          <p:val>
                                            <p:strVal val="#ppt_x"/>
                                          </p:val>
                                        </p:tav>
                                        <p:tav tm="100000">
                                          <p:val>
                                            <p:strVal val="#ppt_x"/>
                                          </p:val>
                                        </p:tav>
                                      </p:tavLst>
                                    </p:anim>
                                    <p:anim calcmode="lin" valueType="num">
                                      <p:cBhvr>
                                        <p:cTn id="20" dur="1000" fill="hold"/>
                                        <p:tgtEl>
                                          <p:spTgt spid="2197"/>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2198"/>
                                        </p:tgtEl>
                                        <p:attrNameLst>
                                          <p:attrName>style.visibility</p:attrName>
                                        </p:attrNameLst>
                                      </p:cBhvr>
                                      <p:to>
                                        <p:strVal val="visible"/>
                                      </p:to>
                                    </p:set>
                                    <p:anim calcmode="lin" valueType="num">
                                      <p:cBhvr>
                                        <p:cTn id="23" dur="1000" fill="hold"/>
                                        <p:tgtEl>
                                          <p:spTgt spid="2198"/>
                                        </p:tgtEl>
                                        <p:attrNameLst>
                                          <p:attrName>ppt_x</p:attrName>
                                        </p:attrNameLst>
                                      </p:cBhvr>
                                      <p:tavLst>
                                        <p:tav tm="0">
                                          <p:val>
                                            <p:strVal val="#ppt_x"/>
                                          </p:val>
                                        </p:tav>
                                        <p:tav tm="100000">
                                          <p:val>
                                            <p:strVal val="#ppt_x"/>
                                          </p:val>
                                        </p:tav>
                                      </p:tavLst>
                                    </p:anim>
                                    <p:anim calcmode="lin" valueType="num">
                                      <p:cBhvr>
                                        <p:cTn id="24" dur="1000" fill="hold"/>
                                        <p:tgtEl>
                                          <p:spTgt spid="2198"/>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2500"/>
                                  </p:stCondLst>
                                  <p:iterate>
                                    <p:tmAbs val="0"/>
                                  </p:iterate>
                                  <p:childTnLst>
                                    <p:set>
                                      <p:cBhvr>
                                        <p:cTn id="26" fill="hold"/>
                                        <p:tgtEl>
                                          <p:spTgt spid="2199"/>
                                        </p:tgtEl>
                                        <p:attrNameLst>
                                          <p:attrName>style.visibility</p:attrName>
                                        </p:attrNameLst>
                                      </p:cBhvr>
                                      <p:to>
                                        <p:strVal val="visible"/>
                                      </p:to>
                                    </p:set>
                                    <p:anim calcmode="lin" valueType="num">
                                      <p:cBhvr>
                                        <p:cTn id="27" dur="1000" fill="hold"/>
                                        <p:tgtEl>
                                          <p:spTgt spid="2199"/>
                                        </p:tgtEl>
                                        <p:attrNameLst>
                                          <p:attrName>ppt_x</p:attrName>
                                        </p:attrNameLst>
                                      </p:cBhvr>
                                      <p:tavLst>
                                        <p:tav tm="0">
                                          <p:val>
                                            <p:strVal val="#ppt_x"/>
                                          </p:val>
                                        </p:tav>
                                        <p:tav tm="100000">
                                          <p:val>
                                            <p:strVal val="#ppt_x"/>
                                          </p:val>
                                        </p:tav>
                                      </p:tavLst>
                                    </p:anim>
                                    <p:anim calcmode="lin" valueType="num">
                                      <p:cBhvr>
                                        <p:cTn id="28" dur="1000" fill="hold"/>
                                        <p:tgtEl>
                                          <p:spTgt spid="2199"/>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3000"/>
                                  </p:stCondLst>
                                  <p:iterate>
                                    <p:tmAbs val="0"/>
                                  </p:iterate>
                                  <p:childTnLst>
                                    <p:set>
                                      <p:cBhvr>
                                        <p:cTn id="30" fill="hold"/>
                                        <p:tgtEl>
                                          <p:spTgt spid="2200"/>
                                        </p:tgtEl>
                                        <p:attrNameLst>
                                          <p:attrName>style.visibility</p:attrName>
                                        </p:attrNameLst>
                                      </p:cBhvr>
                                      <p:to>
                                        <p:strVal val="visible"/>
                                      </p:to>
                                    </p:set>
                                    <p:anim calcmode="lin" valueType="num">
                                      <p:cBhvr>
                                        <p:cTn id="31" dur="1000" fill="hold"/>
                                        <p:tgtEl>
                                          <p:spTgt spid="2200"/>
                                        </p:tgtEl>
                                        <p:attrNameLst>
                                          <p:attrName>ppt_x</p:attrName>
                                        </p:attrNameLst>
                                      </p:cBhvr>
                                      <p:tavLst>
                                        <p:tav tm="0">
                                          <p:val>
                                            <p:strVal val="#ppt_x"/>
                                          </p:val>
                                        </p:tav>
                                        <p:tav tm="100000">
                                          <p:val>
                                            <p:strVal val="#ppt_x"/>
                                          </p:val>
                                        </p:tav>
                                      </p:tavLst>
                                    </p:anim>
                                    <p:anim calcmode="lin" valueType="num">
                                      <p:cBhvr>
                                        <p:cTn id="32" dur="1000" fill="hold"/>
                                        <p:tgtEl>
                                          <p:spTgt spid="22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5" grpId="0" animBg="1" advAuto="0"/>
      <p:bldP spid="2196" grpId="0" animBg="1" advAuto="0"/>
      <p:bldP spid="2197" grpId="0" animBg="1" advAuto="0"/>
      <p:bldP spid="2198" grpId="0" animBg="1" advAuto="0"/>
      <p:bldP spid="2199" grpId="0" animBg="1" advAuto="0"/>
      <p:bldP spid="2200" grpId="0" animBg="1" advAuto="0"/>
      <p:bldP spid="2203"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5E152-857F-4FB2-170D-11F3B93A875F}"/>
            </a:ext>
          </a:extLst>
        </p:cNvPr>
        <p:cNvGrpSpPr/>
        <p:nvPr/>
      </p:nvGrpSpPr>
      <p:grpSpPr>
        <a:xfrm>
          <a:off x="0" y="0"/>
          <a:ext cx="0" cy="0"/>
          <a:chOff x="0" y="0"/>
          <a:chExt cx="0" cy="0"/>
        </a:xfrm>
      </p:grpSpPr>
      <p:pic>
        <p:nvPicPr>
          <p:cNvPr id="6" name="Picture 5" descr="A screen shot of a graph&#10;&#10;Description automatically generated">
            <a:extLst>
              <a:ext uri="{FF2B5EF4-FFF2-40B4-BE49-F238E27FC236}">
                <a16:creationId xmlns:a16="http://schemas.microsoft.com/office/drawing/2014/main" id="{2C983153-047D-A285-5F7A-6082BAADE180}"/>
              </a:ext>
            </a:extLst>
          </p:cNvPr>
          <p:cNvPicPr>
            <a:picLocks noChangeAspect="1"/>
          </p:cNvPicPr>
          <p:nvPr/>
        </p:nvPicPr>
        <p:blipFill rotWithShape="1">
          <a:blip r:embed="rId2">
            <a:extLst>
              <a:ext uri="{28A0092B-C50C-407E-A947-70E740481C1C}">
                <a14:useLocalDpi xmlns:a14="http://schemas.microsoft.com/office/drawing/2010/main" val="0"/>
              </a:ext>
            </a:extLst>
          </a:blip>
          <a:srcRect l="16" b="15339"/>
          <a:stretch/>
        </p:blipFill>
        <p:spPr>
          <a:xfrm>
            <a:off x="0" y="0"/>
            <a:ext cx="12192000" cy="6857999"/>
          </a:xfrm>
          <a:prstGeom prst="rect">
            <a:avLst/>
          </a:prstGeom>
        </p:spPr>
      </p:pic>
      <p:sp>
        <p:nvSpPr>
          <p:cNvPr id="4" name="Google Shape;1514;p7">
            <a:extLst>
              <a:ext uri="{FF2B5EF4-FFF2-40B4-BE49-F238E27FC236}">
                <a16:creationId xmlns:a16="http://schemas.microsoft.com/office/drawing/2014/main" id="{08C16799-7469-27EA-FC51-13ADD5D3CB9C}"/>
              </a:ext>
            </a:extLst>
          </p:cNvPr>
          <p:cNvSpPr/>
          <p:nvPr/>
        </p:nvSpPr>
        <p:spPr>
          <a:xfrm>
            <a:off x="374318" y="238821"/>
            <a:ext cx="11492893" cy="6380357"/>
          </a:xfrm>
          <a:prstGeom prst="rect">
            <a:avLst/>
          </a:prstGeom>
          <a:solidFill>
            <a:srgbClr val="1D2133">
              <a:alpha val="7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04" name="Rectangle">
            <a:extLst>
              <a:ext uri="{FF2B5EF4-FFF2-40B4-BE49-F238E27FC236}">
                <a16:creationId xmlns:a16="http://schemas.microsoft.com/office/drawing/2014/main" id="{B25DE46A-2A51-5D80-74E2-35E19D8F1681}"/>
              </a:ext>
            </a:extLst>
          </p:cNvPr>
          <p:cNvSpPr/>
          <p:nvPr/>
        </p:nvSpPr>
        <p:spPr>
          <a:xfrm>
            <a:off x="5200172" y="783820"/>
            <a:ext cx="6342250" cy="5835358"/>
          </a:xfrm>
          <a:prstGeom prst="rect">
            <a:avLst/>
          </a:prstGeom>
          <a:solidFill>
            <a:schemeClr val="bg1">
              <a:alpha val="60000"/>
            </a:schemeClr>
          </a:solidFill>
          <a:ln w="12700">
            <a:miter lim="400000"/>
          </a:ln>
        </p:spPr>
        <p:txBody>
          <a:bodyPr lIns="25400" tIns="25400" rIns="25400" bIns="2540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7406" name="Rectangle">
            <a:extLst>
              <a:ext uri="{FF2B5EF4-FFF2-40B4-BE49-F238E27FC236}">
                <a16:creationId xmlns:a16="http://schemas.microsoft.com/office/drawing/2014/main" id="{2DDCF535-EDB7-CCB2-0E7D-F78A418831E0}"/>
              </a:ext>
            </a:extLst>
          </p:cNvPr>
          <p:cNvSpPr/>
          <p:nvPr/>
        </p:nvSpPr>
        <p:spPr>
          <a:xfrm>
            <a:off x="5200171" y="368534"/>
            <a:ext cx="6342250" cy="465863"/>
          </a:xfrm>
          <a:prstGeom prst="rect">
            <a:avLst/>
          </a:prstGeom>
          <a:solidFill>
            <a:srgbClr val="D5D5D5"/>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7408" name="Third tabs">
            <a:extLst>
              <a:ext uri="{FF2B5EF4-FFF2-40B4-BE49-F238E27FC236}">
                <a16:creationId xmlns:a16="http://schemas.microsoft.com/office/drawing/2014/main" id="{32FD02D3-9D5F-9EC5-A85F-67900CA6F4E5}"/>
              </a:ext>
            </a:extLst>
          </p:cNvPr>
          <p:cNvSpPr txBox="1"/>
          <p:nvPr/>
        </p:nvSpPr>
        <p:spPr>
          <a:xfrm>
            <a:off x="5200169" y="397304"/>
            <a:ext cx="6328801"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ctr">
              <a:lnSpc>
                <a:spcPct val="120000"/>
              </a:lnSpc>
              <a:defRPr sz="2500" cap="all" spc="125">
                <a:latin typeface="+mn-lt"/>
                <a:ea typeface="+mn-ea"/>
                <a:cs typeface="+mn-cs"/>
                <a:sym typeface="Montserrat Bold"/>
              </a:defRPr>
            </a:lvl1pPr>
          </a:lstStyle>
          <a:p>
            <a:r>
              <a:rPr lang="en-ZA" sz="1800" b="1" spc="300">
                <a:solidFill>
                  <a:srgbClr val="414042"/>
                </a:solidFill>
              </a:rPr>
              <a:t>Three pre-identified key themes</a:t>
            </a:r>
            <a:endParaRPr sz="1800" b="1" spc="300">
              <a:solidFill>
                <a:srgbClr val="414042"/>
              </a:solidFill>
            </a:endParaRPr>
          </a:p>
        </p:txBody>
      </p:sp>
      <p:sp>
        <p:nvSpPr>
          <p:cNvPr id="7412" name="Shape">
            <a:extLst>
              <a:ext uri="{FF2B5EF4-FFF2-40B4-BE49-F238E27FC236}">
                <a16:creationId xmlns:a16="http://schemas.microsoft.com/office/drawing/2014/main" id="{D610B00E-C017-73D8-982E-094E667CC859}"/>
              </a:ext>
            </a:extLst>
          </p:cNvPr>
          <p:cNvSpPr/>
          <p:nvPr/>
        </p:nvSpPr>
        <p:spPr>
          <a:xfrm>
            <a:off x="663029" y="1440649"/>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13" name="Rectangle: Rounded Corners 12">
            <a:extLst>
              <a:ext uri="{FF2B5EF4-FFF2-40B4-BE49-F238E27FC236}">
                <a16:creationId xmlns:a16="http://schemas.microsoft.com/office/drawing/2014/main" id="{74FB92DD-CC5B-B4A9-1D0A-1ECB9AFF7090}"/>
              </a:ext>
            </a:extLst>
          </p:cNvPr>
          <p:cNvSpPr/>
          <p:nvPr/>
        </p:nvSpPr>
        <p:spPr>
          <a:xfrm>
            <a:off x="-304629" y="3402241"/>
            <a:ext cx="5133303" cy="529702"/>
          </a:xfrm>
          <a:prstGeom prst="roundRect">
            <a:avLst>
              <a:gd name="adj" fmla="val 50000"/>
            </a:avLst>
          </a:prstGeom>
          <a:solidFill>
            <a:srgbClr val="BE1E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409" name="Smart charts within tabs">
            <a:extLst>
              <a:ext uri="{FF2B5EF4-FFF2-40B4-BE49-F238E27FC236}">
                <a16:creationId xmlns:a16="http://schemas.microsoft.com/office/drawing/2014/main" id="{85C55AB9-D103-2E7D-1A1D-9CB4466E9394}"/>
              </a:ext>
            </a:extLst>
          </p:cNvPr>
          <p:cNvSpPr txBox="1"/>
          <p:nvPr/>
        </p:nvSpPr>
        <p:spPr>
          <a:xfrm>
            <a:off x="1516065" y="1509018"/>
            <a:ext cx="4498039" cy="2435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lnSpc>
                <a:spcPct val="90000"/>
              </a:lnSpc>
              <a:defRPr sz="9000" spc="0">
                <a:latin typeface="+mn-lt"/>
                <a:ea typeface="+mn-ea"/>
                <a:cs typeface="+mn-cs"/>
                <a:sym typeface="Montserrat Bold"/>
              </a:defRPr>
            </a:pPr>
            <a:r>
              <a:rPr lang="en-GB" sz="3600">
                <a:solidFill>
                  <a:srgbClr val="BE1E2D"/>
                </a:solidFill>
              </a:rPr>
              <a:t>INSURANCE</a:t>
            </a:r>
            <a:r>
              <a:rPr lang="en-GB" sz="3600">
                <a:solidFill>
                  <a:schemeClr val="bg1"/>
                </a:solidFill>
              </a:rPr>
              <a:t> </a:t>
            </a:r>
          </a:p>
          <a:p>
            <a:pPr>
              <a:lnSpc>
                <a:spcPct val="90000"/>
              </a:lnSpc>
              <a:defRPr sz="9000" spc="0">
                <a:latin typeface="+mn-lt"/>
                <a:ea typeface="+mn-ea"/>
                <a:cs typeface="+mn-cs"/>
                <a:sym typeface="Montserrat Bold"/>
              </a:defRPr>
            </a:pPr>
            <a:r>
              <a:rPr lang="en-GB" sz="3600">
                <a:solidFill>
                  <a:schemeClr val="bg1"/>
                </a:solidFill>
              </a:rPr>
              <a:t>CRIME </a:t>
            </a:r>
          </a:p>
          <a:p>
            <a:pPr>
              <a:lnSpc>
                <a:spcPct val="90000"/>
              </a:lnSpc>
              <a:defRPr sz="9000" spc="0">
                <a:latin typeface="+mn-lt"/>
                <a:ea typeface="+mn-ea"/>
                <a:cs typeface="+mn-cs"/>
                <a:sym typeface="Montserrat Bold"/>
              </a:defRPr>
            </a:pPr>
            <a:r>
              <a:rPr lang="en-GB" sz="3600">
                <a:solidFill>
                  <a:schemeClr val="bg1"/>
                </a:solidFill>
              </a:rPr>
              <a:t>BUREAU</a:t>
            </a:r>
          </a:p>
          <a:p>
            <a:pPr>
              <a:lnSpc>
                <a:spcPct val="90000"/>
              </a:lnSpc>
              <a:defRPr sz="9000" spc="0">
                <a:latin typeface="+mn-lt"/>
                <a:ea typeface="+mn-ea"/>
                <a:cs typeface="+mn-cs"/>
                <a:sym typeface="Montserrat Bold"/>
              </a:defRPr>
            </a:pPr>
            <a:endParaRPr lang="en-GB" sz="3600">
              <a:solidFill>
                <a:schemeClr val="bg1"/>
              </a:solidFill>
            </a:endParaRPr>
          </a:p>
          <a:p>
            <a:pPr>
              <a:lnSpc>
                <a:spcPct val="90000"/>
              </a:lnSpc>
              <a:defRPr sz="9000" spc="0">
                <a:latin typeface="+mn-lt"/>
                <a:ea typeface="+mn-ea"/>
                <a:cs typeface="+mn-cs"/>
                <a:sym typeface="Montserrat Bold"/>
              </a:defRPr>
            </a:pPr>
            <a:r>
              <a:rPr lang="en-GB" sz="2400">
                <a:solidFill>
                  <a:schemeClr val="bg1"/>
                </a:solidFill>
              </a:rPr>
              <a:t>EXPANSION INTO 2028</a:t>
            </a:r>
          </a:p>
        </p:txBody>
      </p:sp>
      <p:sp>
        <p:nvSpPr>
          <p:cNvPr id="17" name="Rectangle: Rounded Corners 16">
            <a:extLst>
              <a:ext uri="{FF2B5EF4-FFF2-40B4-BE49-F238E27FC236}">
                <a16:creationId xmlns:a16="http://schemas.microsoft.com/office/drawing/2014/main" id="{BF506132-AD05-58AA-3E65-4D8089FFE5DC}"/>
              </a:ext>
            </a:extLst>
          </p:cNvPr>
          <p:cNvSpPr/>
          <p:nvPr/>
        </p:nvSpPr>
        <p:spPr>
          <a:xfrm rot="20524204">
            <a:off x="-618874" y="5610490"/>
            <a:ext cx="3487648" cy="487716"/>
          </a:xfrm>
          <a:prstGeom prst="roundRect">
            <a:avLst>
              <a:gd name="adj" fmla="val 50000"/>
            </a:avLst>
          </a:prstGeom>
          <a:no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Rounded Corners 17">
            <a:extLst>
              <a:ext uri="{FF2B5EF4-FFF2-40B4-BE49-F238E27FC236}">
                <a16:creationId xmlns:a16="http://schemas.microsoft.com/office/drawing/2014/main" id="{89811B2E-1691-69A7-F629-EC4CD1EDC9FC}"/>
              </a:ext>
            </a:extLst>
          </p:cNvPr>
          <p:cNvSpPr/>
          <p:nvPr/>
        </p:nvSpPr>
        <p:spPr>
          <a:xfrm rot="20524204">
            <a:off x="-269674" y="6452159"/>
            <a:ext cx="1659743" cy="54488"/>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TextBox 8">
            <a:extLst>
              <a:ext uri="{FF2B5EF4-FFF2-40B4-BE49-F238E27FC236}">
                <a16:creationId xmlns:a16="http://schemas.microsoft.com/office/drawing/2014/main" id="{406F8D97-70E3-2B6D-FA3B-B9A8706CC2C2}"/>
              </a:ext>
            </a:extLst>
          </p:cNvPr>
          <p:cNvSpPr txBox="1"/>
          <p:nvPr/>
        </p:nvSpPr>
        <p:spPr>
          <a:xfrm>
            <a:off x="6484992" y="1470801"/>
            <a:ext cx="5043978" cy="1030795"/>
          </a:xfrm>
          <a:prstGeom prst="rect">
            <a:avLst/>
          </a:prstGeom>
          <a:noFill/>
        </p:spPr>
        <p:txBody>
          <a:bodyPr wrap="square">
            <a:spAutoFit/>
          </a:bodyPr>
          <a:lstStyle/>
          <a:p>
            <a:pPr marL="285750" indent="-285750">
              <a:lnSpc>
                <a:spcPct val="150000"/>
              </a:lnSpc>
              <a:buClr>
                <a:srgbClr val="C00000"/>
              </a:buClr>
              <a:buFont typeface="Courier New" panose="02070309020205020404" pitchFamily="49" charset="0"/>
              <a:buChar char="o"/>
            </a:pPr>
            <a:r>
              <a:rPr lang="en-ZA" sz="1400" dirty="0">
                <a:solidFill>
                  <a:srgbClr val="414042"/>
                </a:solidFill>
              </a:rPr>
              <a:t>Widening the Insurance Crime Bureau’s industry presence.</a:t>
            </a:r>
          </a:p>
          <a:p>
            <a:pPr marL="285750" indent="-285750">
              <a:lnSpc>
                <a:spcPct val="150000"/>
              </a:lnSpc>
              <a:buClr>
                <a:srgbClr val="C00000"/>
              </a:buClr>
              <a:buFont typeface="Courier New" panose="02070309020205020404" pitchFamily="49" charset="0"/>
              <a:buChar char="o"/>
            </a:pPr>
            <a:r>
              <a:rPr lang="en-ZA" sz="1400" dirty="0">
                <a:solidFill>
                  <a:srgbClr val="414042"/>
                </a:solidFill>
              </a:rPr>
              <a:t>Be the preferred intelligence authority and partner for the broader financial sector.</a:t>
            </a:r>
          </a:p>
        </p:txBody>
      </p:sp>
      <p:sp>
        <p:nvSpPr>
          <p:cNvPr id="12" name="TextBox 11">
            <a:extLst>
              <a:ext uri="{FF2B5EF4-FFF2-40B4-BE49-F238E27FC236}">
                <a16:creationId xmlns:a16="http://schemas.microsoft.com/office/drawing/2014/main" id="{48D5AB90-F18E-43AD-FBED-59EB1656CDDF}"/>
              </a:ext>
            </a:extLst>
          </p:cNvPr>
          <p:cNvSpPr txBox="1"/>
          <p:nvPr/>
        </p:nvSpPr>
        <p:spPr>
          <a:xfrm>
            <a:off x="6484992" y="3221071"/>
            <a:ext cx="5057429" cy="1353960"/>
          </a:xfrm>
          <a:prstGeom prst="rect">
            <a:avLst/>
          </a:prstGeom>
          <a:noFill/>
        </p:spPr>
        <p:txBody>
          <a:bodyPr wrap="square">
            <a:spAutoFit/>
          </a:bodyPr>
          <a:lstStyle/>
          <a:p>
            <a:pPr marL="285750" indent="-285750">
              <a:lnSpc>
                <a:spcPct val="150000"/>
              </a:lnSpc>
              <a:buClr>
                <a:srgbClr val="C00000"/>
              </a:buClr>
              <a:buFont typeface="Courier New" panose="02070309020205020404" pitchFamily="49" charset="0"/>
              <a:buChar char="o"/>
            </a:pPr>
            <a:r>
              <a:rPr lang="en-ZA" sz="1400" dirty="0">
                <a:solidFill>
                  <a:srgbClr val="414042"/>
                </a:solidFill>
              </a:rPr>
              <a:t>High-touch key stakeholder management plan.</a:t>
            </a:r>
          </a:p>
          <a:p>
            <a:pPr marL="285750" indent="-285750">
              <a:lnSpc>
                <a:spcPct val="150000"/>
              </a:lnSpc>
              <a:buClr>
                <a:srgbClr val="C00000"/>
              </a:buClr>
              <a:buFont typeface="Courier New" panose="02070309020205020404" pitchFamily="49" charset="0"/>
              <a:buChar char="o"/>
            </a:pPr>
            <a:r>
              <a:rPr lang="en-ZA" sz="1400" dirty="0">
                <a:solidFill>
                  <a:srgbClr val="414042"/>
                </a:solidFill>
              </a:rPr>
              <a:t>Intentionally and consistently continue to embed and deepen our partnerships and collaboration with public and private entities.</a:t>
            </a:r>
          </a:p>
        </p:txBody>
      </p:sp>
      <p:sp>
        <p:nvSpPr>
          <p:cNvPr id="15" name="TextBox 14">
            <a:extLst>
              <a:ext uri="{FF2B5EF4-FFF2-40B4-BE49-F238E27FC236}">
                <a16:creationId xmlns:a16="http://schemas.microsoft.com/office/drawing/2014/main" id="{0453C1AE-36F7-CB44-7660-EB3728FD0777}"/>
              </a:ext>
            </a:extLst>
          </p:cNvPr>
          <p:cNvSpPr txBox="1"/>
          <p:nvPr/>
        </p:nvSpPr>
        <p:spPr>
          <a:xfrm>
            <a:off x="6484992" y="5143995"/>
            <a:ext cx="5057429" cy="1353960"/>
          </a:xfrm>
          <a:prstGeom prst="rect">
            <a:avLst/>
          </a:prstGeom>
          <a:noFill/>
        </p:spPr>
        <p:txBody>
          <a:bodyPr wrap="square">
            <a:spAutoFit/>
          </a:bodyPr>
          <a:lstStyle/>
          <a:p>
            <a:pPr marL="285750" indent="-285750">
              <a:lnSpc>
                <a:spcPct val="150000"/>
              </a:lnSpc>
              <a:buClr>
                <a:srgbClr val="C00000"/>
              </a:buClr>
              <a:buFont typeface="Courier New" panose="02070309020205020404" pitchFamily="49" charset="0"/>
              <a:buChar char="o"/>
            </a:pPr>
            <a:r>
              <a:rPr lang="en-ZA" sz="1400" dirty="0">
                <a:solidFill>
                  <a:srgbClr val="414042"/>
                </a:solidFill>
              </a:rPr>
              <a:t>Future fit focus.</a:t>
            </a:r>
          </a:p>
          <a:p>
            <a:pPr marL="285750" indent="-285750">
              <a:lnSpc>
                <a:spcPct val="150000"/>
              </a:lnSpc>
              <a:buClr>
                <a:srgbClr val="C00000"/>
              </a:buClr>
              <a:buFont typeface="Courier New" panose="02070309020205020404" pitchFamily="49" charset="0"/>
              <a:buChar char="o"/>
            </a:pPr>
            <a:r>
              <a:rPr lang="en-ZA" sz="1400" dirty="0">
                <a:solidFill>
                  <a:srgbClr val="414042"/>
                </a:solidFill>
              </a:rPr>
              <a:t>Easily accessible, real time, accurate and digestible intelligence. </a:t>
            </a:r>
          </a:p>
          <a:p>
            <a:pPr marL="285750" indent="-285750">
              <a:lnSpc>
                <a:spcPct val="150000"/>
              </a:lnSpc>
              <a:buClr>
                <a:srgbClr val="C00000"/>
              </a:buClr>
              <a:buFont typeface="Courier New" panose="02070309020205020404" pitchFamily="49" charset="0"/>
              <a:buChar char="o"/>
            </a:pPr>
            <a:r>
              <a:rPr lang="en-ZA" sz="1400" dirty="0">
                <a:solidFill>
                  <a:srgbClr val="414042"/>
                </a:solidFill>
              </a:rPr>
              <a:t>Scalable technology platforms &amp; tools.</a:t>
            </a:r>
          </a:p>
        </p:txBody>
      </p:sp>
      <p:sp>
        <p:nvSpPr>
          <p:cNvPr id="16" name="Rectangle: Rounded Corners 15">
            <a:extLst>
              <a:ext uri="{FF2B5EF4-FFF2-40B4-BE49-F238E27FC236}">
                <a16:creationId xmlns:a16="http://schemas.microsoft.com/office/drawing/2014/main" id="{559ABFEB-41A7-5E43-6AFB-1842483CE204}"/>
              </a:ext>
            </a:extLst>
          </p:cNvPr>
          <p:cNvSpPr/>
          <p:nvPr/>
        </p:nvSpPr>
        <p:spPr>
          <a:xfrm>
            <a:off x="5337792" y="1021079"/>
            <a:ext cx="2921625" cy="360000"/>
          </a:xfrm>
          <a:prstGeom prst="roundRect">
            <a:avLst>
              <a:gd name="adj" fmla="val 50000"/>
            </a:avLst>
          </a:prstGeom>
          <a:solidFill>
            <a:srgbClr val="15608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Rounded Corners 18">
            <a:extLst>
              <a:ext uri="{FF2B5EF4-FFF2-40B4-BE49-F238E27FC236}">
                <a16:creationId xmlns:a16="http://schemas.microsoft.com/office/drawing/2014/main" id="{39B7F366-5994-EA37-17B4-2105DC662CFB}"/>
              </a:ext>
            </a:extLst>
          </p:cNvPr>
          <p:cNvSpPr/>
          <p:nvPr/>
        </p:nvSpPr>
        <p:spPr>
          <a:xfrm>
            <a:off x="5337792" y="2780857"/>
            <a:ext cx="4889573" cy="360000"/>
          </a:xfrm>
          <a:prstGeom prst="roundRect">
            <a:avLst>
              <a:gd name="adj" fmla="val 50000"/>
            </a:avLst>
          </a:prstGeom>
          <a:solidFill>
            <a:srgbClr val="15608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Rounded Corners 19">
            <a:extLst>
              <a:ext uri="{FF2B5EF4-FFF2-40B4-BE49-F238E27FC236}">
                <a16:creationId xmlns:a16="http://schemas.microsoft.com/office/drawing/2014/main" id="{4F6563DB-8331-2D36-8E38-C5DE057418C8}"/>
              </a:ext>
            </a:extLst>
          </p:cNvPr>
          <p:cNvSpPr/>
          <p:nvPr/>
        </p:nvSpPr>
        <p:spPr>
          <a:xfrm>
            <a:off x="5337792" y="4742692"/>
            <a:ext cx="3329130" cy="360000"/>
          </a:xfrm>
          <a:prstGeom prst="roundRect">
            <a:avLst>
              <a:gd name="adj" fmla="val 50000"/>
            </a:avLst>
          </a:prstGeom>
          <a:solidFill>
            <a:srgbClr val="15608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a:extLst>
              <a:ext uri="{FF2B5EF4-FFF2-40B4-BE49-F238E27FC236}">
                <a16:creationId xmlns:a16="http://schemas.microsoft.com/office/drawing/2014/main" id="{1DBC6D4A-97D3-6859-9BB6-2FE2D829A7CB}"/>
              </a:ext>
            </a:extLst>
          </p:cNvPr>
          <p:cNvSpPr txBox="1"/>
          <p:nvPr/>
        </p:nvSpPr>
        <p:spPr>
          <a:xfrm>
            <a:off x="5443378" y="1018450"/>
            <a:ext cx="6042571" cy="400110"/>
          </a:xfrm>
          <a:prstGeom prst="rect">
            <a:avLst/>
          </a:prstGeom>
          <a:noFill/>
        </p:spPr>
        <p:txBody>
          <a:bodyPr wrap="square">
            <a:spAutoFit/>
          </a:bodyPr>
          <a:lstStyle/>
          <a:p>
            <a:r>
              <a:rPr lang="en-ZA" sz="2000" dirty="0">
                <a:solidFill>
                  <a:schemeClr val="bg1"/>
                </a:solidFill>
              </a:rPr>
              <a:t>EXPANDED EMINENCE</a:t>
            </a:r>
          </a:p>
        </p:txBody>
      </p:sp>
      <p:sp>
        <p:nvSpPr>
          <p:cNvPr id="10" name="TextBox 9">
            <a:extLst>
              <a:ext uri="{FF2B5EF4-FFF2-40B4-BE49-F238E27FC236}">
                <a16:creationId xmlns:a16="http://schemas.microsoft.com/office/drawing/2014/main" id="{5D0F1F8E-CCA5-E755-E53B-7E964457A1B8}"/>
              </a:ext>
            </a:extLst>
          </p:cNvPr>
          <p:cNvSpPr txBox="1"/>
          <p:nvPr/>
        </p:nvSpPr>
        <p:spPr>
          <a:xfrm>
            <a:off x="5456828" y="2788598"/>
            <a:ext cx="6042571" cy="400110"/>
          </a:xfrm>
          <a:prstGeom prst="rect">
            <a:avLst/>
          </a:prstGeom>
          <a:noFill/>
        </p:spPr>
        <p:txBody>
          <a:bodyPr wrap="square">
            <a:spAutoFit/>
          </a:bodyPr>
          <a:lstStyle/>
          <a:p>
            <a:r>
              <a:rPr lang="en-ZA" sz="2000" dirty="0">
                <a:solidFill>
                  <a:schemeClr val="bg1"/>
                </a:solidFill>
              </a:rPr>
              <a:t>ELEVATED STAKEHOLDER MANAGEMENT</a:t>
            </a:r>
          </a:p>
        </p:txBody>
      </p:sp>
      <p:sp>
        <p:nvSpPr>
          <p:cNvPr id="14" name="TextBox 13">
            <a:extLst>
              <a:ext uri="{FF2B5EF4-FFF2-40B4-BE49-F238E27FC236}">
                <a16:creationId xmlns:a16="http://schemas.microsoft.com/office/drawing/2014/main" id="{91EED34F-E404-5C9D-06F9-8A8DE07387D3}"/>
              </a:ext>
            </a:extLst>
          </p:cNvPr>
          <p:cNvSpPr txBox="1"/>
          <p:nvPr/>
        </p:nvSpPr>
        <p:spPr>
          <a:xfrm>
            <a:off x="5456828" y="4721461"/>
            <a:ext cx="6042571" cy="400110"/>
          </a:xfrm>
          <a:prstGeom prst="rect">
            <a:avLst/>
          </a:prstGeom>
          <a:noFill/>
        </p:spPr>
        <p:txBody>
          <a:bodyPr wrap="square">
            <a:spAutoFit/>
          </a:bodyPr>
          <a:lstStyle/>
          <a:p>
            <a:r>
              <a:rPr lang="en-ZA" sz="2000" dirty="0">
                <a:solidFill>
                  <a:schemeClr val="bg1"/>
                </a:solidFill>
              </a:rPr>
              <a:t>DIGITAL MODERNISATION</a:t>
            </a:r>
          </a:p>
        </p:txBody>
      </p:sp>
      <p:pic>
        <p:nvPicPr>
          <p:cNvPr id="24" name="Picture 23" descr="A graphic with arrows pointing up&#10;&#10;Description automatically generated">
            <a:extLst>
              <a:ext uri="{FF2B5EF4-FFF2-40B4-BE49-F238E27FC236}">
                <a16:creationId xmlns:a16="http://schemas.microsoft.com/office/drawing/2014/main" id="{B8DA8830-8CFD-D2A6-69E2-32DFB78E3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559" y="3233385"/>
            <a:ext cx="1140554" cy="1140554"/>
          </a:xfrm>
          <a:prstGeom prst="rect">
            <a:avLst/>
          </a:prstGeom>
        </p:spPr>
      </p:pic>
      <p:pic>
        <p:nvPicPr>
          <p:cNvPr id="26" name="Picture 25" descr="A circular image of tools and a diagram&#10;&#10;Description automatically generated with medium confidence">
            <a:extLst>
              <a:ext uri="{FF2B5EF4-FFF2-40B4-BE49-F238E27FC236}">
                <a16:creationId xmlns:a16="http://schemas.microsoft.com/office/drawing/2014/main" id="{BEDCE342-62D5-EB4D-228D-A19F3696F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559" y="1512680"/>
            <a:ext cx="1140554" cy="1140554"/>
          </a:xfrm>
          <a:prstGeom prst="rect">
            <a:avLst/>
          </a:prstGeom>
        </p:spPr>
      </p:pic>
      <p:pic>
        <p:nvPicPr>
          <p:cNvPr id="28" name="Picture 27" descr="A group of phones with a chat bubble&#10;&#10;Description automatically generated">
            <a:extLst>
              <a:ext uri="{FF2B5EF4-FFF2-40B4-BE49-F238E27FC236}">
                <a16:creationId xmlns:a16="http://schemas.microsoft.com/office/drawing/2014/main" id="{D3B3DAF1-BEE6-A239-C622-0FE98AD2E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9559" y="5294112"/>
            <a:ext cx="1140554" cy="1140554"/>
          </a:xfrm>
          <a:prstGeom prst="rect">
            <a:avLst/>
          </a:prstGeom>
        </p:spPr>
      </p:pic>
    </p:spTree>
    <p:extLst>
      <p:ext uri="{BB962C8B-B14F-4D97-AF65-F5344CB8AC3E}">
        <p14:creationId xmlns:p14="http://schemas.microsoft.com/office/powerpoint/2010/main" val="40697336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D90EB-4465-BD55-C8A6-0790E2CB60C2}"/>
            </a:ext>
          </a:extLst>
        </p:cNvPr>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AE232909-FE73-FC54-99A6-A6CFF5B2CAFF}"/>
              </a:ext>
            </a:extLst>
          </p:cNvPr>
          <p:cNvPicPr>
            <a:picLocks noChangeAspect="1"/>
          </p:cNvPicPr>
          <p:nvPr/>
        </p:nvPicPr>
        <p:blipFill rotWithShape="1">
          <a:blip r:embed="rId2">
            <a:extLst>
              <a:ext uri="{28A0092B-C50C-407E-A947-70E740481C1C}">
                <a14:useLocalDpi xmlns:a14="http://schemas.microsoft.com/office/drawing/2010/main" val="0"/>
              </a:ext>
            </a:extLst>
          </a:blip>
          <a:srcRect t="3665" b="15977"/>
          <a:stretch/>
        </p:blipFill>
        <p:spPr>
          <a:xfrm>
            <a:off x="0" y="-1"/>
            <a:ext cx="12192000" cy="6858001"/>
          </a:xfrm>
          <a:prstGeom prst="rect">
            <a:avLst/>
          </a:prstGeom>
        </p:spPr>
      </p:pic>
      <p:pic>
        <p:nvPicPr>
          <p:cNvPr id="1912" name="photo-1470219556762-1771e7f9427d.jpeg">
            <a:extLst>
              <a:ext uri="{FF2B5EF4-FFF2-40B4-BE49-F238E27FC236}">
                <a16:creationId xmlns:a16="http://schemas.microsoft.com/office/drawing/2014/main" id="{2341DFAA-1C36-BCE1-C6CB-4CE7D2BE377A}"/>
              </a:ext>
            </a:extLst>
          </p:cNvPr>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17682" t="9598" r="10453" b="9335"/>
          <a:stretch/>
        </p:blipFill>
        <p:spPr>
          <a:xfrm>
            <a:off x="0" y="0"/>
            <a:ext cx="12192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13247" y="0"/>
                </a:moveTo>
                <a:cubicBezTo>
                  <a:pt x="13243" y="250"/>
                  <a:pt x="13242" y="529"/>
                  <a:pt x="13242" y="875"/>
                </a:cubicBezTo>
                <a:lnTo>
                  <a:pt x="13242" y="15022"/>
                </a:lnTo>
                <a:cubicBezTo>
                  <a:pt x="13242" y="15918"/>
                  <a:pt x="13242" y="16456"/>
                  <a:pt x="13312" y="16815"/>
                </a:cubicBezTo>
                <a:cubicBezTo>
                  <a:pt x="13429" y="17387"/>
                  <a:pt x="13682" y="17837"/>
                  <a:pt x="14004" y="18045"/>
                </a:cubicBezTo>
                <a:cubicBezTo>
                  <a:pt x="14131" y="18127"/>
                  <a:pt x="14265" y="18169"/>
                  <a:pt x="14400" y="18169"/>
                </a:cubicBezTo>
                <a:cubicBezTo>
                  <a:pt x="14535" y="18169"/>
                  <a:pt x="14669" y="18127"/>
                  <a:pt x="14796" y="18045"/>
                </a:cubicBezTo>
                <a:cubicBezTo>
                  <a:pt x="15118" y="17837"/>
                  <a:pt x="15371" y="17387"/>
                  <a:pt x="15488" y="16815"/>
                </a:cubicBezTo>
                <a:cubicBezTo>
                  <a:pt x="15558" y="16456"/>
                  <a:pt x="15558" y="15918"/>
                  <a:pt x="15558" y="15022"/>
                </a:cubicBezTo>
                <a:lnTo>
                  <a:pt x="15558" y="875"/>
                </a:lnTo>
                <a:cubicBezTo>
                  <a:pt x="15558" y="529"/>
                  <a:pt x="15557" y="250"/>
                  <a:pt x="15553" y="0"/>
                </a:cubicBezTo>
                <a:lnTo>
                  <a:pt x="13247" y="0"/>
                </a:lnTo>
                <a:close/>
                <a:moveTo>
                  <a:pt x="20567" y="0"/>
                </a:moveTo>
                <a:lnTo>
                  <a:pt x="20567" y="13228"/>
                </a:lnTo>
                <a:cubicBezTo>
                  <a:pt x="20567" y="14124"/>
                  <a:pt x="20567" y="14662"/>
                  <a:pt x="20637" y="15021"/>
                </a:cubicBezTo>
                <a:cubicBezTo>
                  <a:pt x="20754" y="15593"/>
                  <a:pt x="21008" y="16043"/>
                  <a:pt x="21329" y="16251"/>
                </a:cubicBezTo>
                <a:cubicBezTo>
                  <a:pt x="21417" y="16308"/>
                  <a:pt x="21508" y="16344"/>
                  <a:pt x="21600" y="16362"/>
                </a:cubicBezTo>
                <a:lnTo>
                  <a:pt x="21600" y="0"/>
                </a:lnTo>
                <a:lnTo>
                  <a:pt x="20567" y="0"/>
                </a:lnTo>
                <a:close/>
                <a:moveTo>
                  <a:pt x="16842" y="1017"/>
                </a:moveTo>
                <a:cubicBezTo>
                  <a:pt x="16707" y="1017"/>
                  <a:pt x="16573" y="1059"/>
                  <a:pt x="16446" y="1141"/>
                </a:cubicBezTo>
                <a:cubicBezTo>
                  <a:pt x="16124" y="1349"/>
                  <a:pt x="15871" y="1800"/>
                  <a:pt x="15754" y="2372"/>
                </a:cubicBezTo>
                <a:cubicBezTo>
                  <a:pt x="15684" y="2730"/>
                  <a:pt x="15684" y="3268"/>
                  <a:pt x="15684" y="4164"/>
                </a:cubicBezTo>
                <a:lnTo>
                  <a:pt x="15684" y="21600"/>
                </a:lnTo>
                <a:lnTo>
                  <a:pt x="18000" y="21600"/>
                </a:lnTo>
                <a:lnTo>
                  <a:pt x="18000" y="4164"/>
                </a:lnTo>
                <a:cubicBezTo>
                  <a:pt x="18000" y="3268"/>
                  <a:pt x="18000" y="2730"/>
                  <a:pt x="17930" y="2372"/>
                </a:cubicBezTo>
                <a:cubicBezTo>
                  <a:pt x="17813" y="1800"/>
                  <a:pt x="17560" y="1349"/>
                  <a:pt x="17238" y="1141"/>
                </a:cubicBezTo>
                <a:cubicBezTo>
                  <a:pt x="17111" y="1059"/>
                  <a:pt x="16977" y="1017"/>
                  <a:pt x="16842" y="1017"/>
                </a:cubicBezTo>
                <a:close/>
                <a:moveTo>
                  <a:pt x="19284" y="1954"/>
                </a:moveTo>
                <a:cubicBezTo>
                  <a:pt x="19148" y="1954"/>
                  <a:pt x="19015" y="1997"/>
                  <a:pt x="18888" y="2079"/>
                </a:cubicBezTo>
                <a:cubicBezTo>
                  <a:pt x="18566" y="2287"/>
                  <a:pt x="18313" y="2737"/>
                  <a:pt x="18195" y="3309"/>
                </a:cubicBezTo>
                <a:cubicBezTo>
                  <a:pt x="18126" y="3668"/>
                  <a:pt x="18126" y="4206"/>
                  <a:pt x="18126" y="5102"/>
                </a:cubicBezTo>
                <a:lnTo>
                  <a:pt x="18126" y="16498"/>
                </a:lnTo>
                <a:cubicBezTo>
                  <a:pt x="18126" y="17394"/>
                  <a:pt x="18126" y="17932"/>
                  <a:pt x="18195" y="18291"/>
                </a:cubicBezTo>
                <a:cubicBezTo>
                  <a:pt x="18313" y="18863"/>
                  <a:pt x="18566" y="19313"/>
                  <a:pt x="18888" y="19521"/>
                </a:cubicBezTo>
                <a:cubicBezTo>
                  <a:pt x="19015" y="19603"/>
                  <a:pt x="19148" y="19646"/>
                  <a:pt x="19284" y="19646"/>
                </a:cubicBezTo>
                <a:cubicBezTo>
                  <a:pt x="19419" y="19646"/>
                  <a:pt x="19553" y="19603"/>
                  <a:pt x="19680" y="19521"/>
                </a:cubicBezTo>
                <a:cubicBezTo>
                  <a:pt x="20001" y="19313"/>
                  <a:pt x="20255" y="18863"/>
                  <a:pt x="20372" y="18291"/>
                </a:cubicBezTo>
                <a:cubicBezTo>
                  <a:pt x="20442" y="17932"/>
                  <a:pt x="20442" y="17394"/>
                  <a:pt x="20442" y="16498"/>
                </a:cubicBezTo>
                <a:lnTo>
                  <a:pt x="20442" y="5102"/>
                </a:lnTo>
                <a:cubicBezTo>
                  <a:pt x="20442" y="4206"/>
                  <a:pt x="20442" y="3668"/>
                  <a:pt x="20372" y="3309"/>
                </a:cubicBezTo>
                <a:cubicBezTo>
                  <a:pt x="20255" y="2737"/>
                  <a:pt x="20001" y="2287"/>
                  <a:pt x="19680" y="2079"/>
                </a:cubicBezTo>
                <a:cubicBezTo>
                  <a:pt x="19553" y="1997"/>
                  <a:pt x="19419" y="1954"/>
                  <a:pt x="19284" y="1954"/>
                </a:cubicBezTo>
                <a:close/>
                <a:moveTo>
                  <a:pt x="2191" y="2273"/>
                </a:moveTo>
                <a:cubicBezTo>
                  <a:pt x="2056" y="2273"/>
                  <a:pt x="1922" y="2315"/>
                  <a:pt x="1795" y="2397"/>
                </a:cubicBezTo>
                <a:cubicBezTo>
                  <a:pt x="1473" y="2605"/>
                  <a:pt x="1220" y="3056"/>
                  <a:pt x="1102" y="3628"/>
                </a:cubicBezTo>
                <a:cubicBezTo>
                  <a:pt x="1033" y="3986"/>
                  <a:pt x="1033" y="4524"/>
                  <a:pt x="1033" y="5421"/>
                </a:cubicBezTo>
                <a:lnTo>
                  <a:pt x="1033" y="16179"/>
                </a:lnTo>
                <a:cubicBezTo>
                  <a:pt x="1033" y="17076"/>
                  <a:pt x="1033" y="17614"/>
                  <a:pt x="1102" y="17972"/>
                </a:cubicBezTo>
                <a:cubicBezTo>
                  <a:pt x="1220" y="18544"/>
                  <a:pt x="1473" y="18995"/>
                  <a:pt x="1795" y="19203"/>
                </a:cubicBezTo>
                <a:cubicBezTo>
                  <a:pt x="1922" y="19285"/>
                  <a:pt x="2056" y="19327"/>
                  <a:pt x="2191" y="19327"/>
                </a:cubicBezTo>
                <a:cubicBezTo>
                  <a:pt x="2326" y="19327"/>
                  <a:pt x="2460" y="19285"/>
                  <a:pt x="2587" y="19203"/>
                </a:cubicBezTo>
                <a:cubicBezTo>
                  <a:pt x="2908" y="18995"/>
                  <a:pt x="3162" y="18544"/>
                  <a:pt x="3279" y="17972"/>
                </a:cubicBezTo>
                <a:cubicBezTo>
                  <a:pt x="3349" y="17614"/>
                  <a:pt x="3349" y="17076"/>
                  <a:pt x="3349" y="16179"/>
                </a:cubicBezTo>
                <a:lnTo>
                  <a:pt x="3349" y="5421"/>
                </a:lnTo>
                <a:cubicBezTo>
                  <a:pt x="3349" y="4524"/>
                  <a:pt x="3349" y="3986"/>
                  <a:pt x="3279" y="3628"/>
                </a:cubicBezTo>
                <a:cubicBezTo>
                  <a:pt x="3162" y="3056"/>
                  <a:pt x="2908" y="2605"/>
                  <a:pt x="2587" y="2397"/>
                </a:cubicBezTo>
                <a:cubicBezTo>
                  <a:pt x="2460" y="2315"/>
                  <a:pt x="2326" y="2273"/>
                  <a:pt x="2191" y="2273"/>
                </a:cubicBezTo>
                <a:close/>
                <a:moveTo>
                  <a:pt x="11958" y="5224"/>
                </a:moveTo>
                <a:cubicBezTo>
                  <a:pt x="11823" y="5224"/>
                  <a:pt x="11689" y="5267"/>
                  <a:pt x="11562" y="5349"/>
                </a:cubicBezTo>
                <a:cubicBezTo>
                  <a:pt x="11240" y="5557"/>
                  <a:pt x="10987" y="6007"/>
                  <a:pt x="10870" y="6579"/>
                </a:cubicBezTo>
                <a:cubicBezTo>
                  <a:pt x="10800" y="6938"/>
                  <a:pt x="10800" y="7476"/>
                  <a:pt x="10800" y="8372"/>
                </a:cubicBezTo>
                <a:lnTo>
                  <a:pt x="10800" y="13228"/>
                </a:lnTo>
                <a:cubicBezTo>
                  <a:pt x="10800" y="14124"/>
                  <a:pt x="10800" y="14662"/>
                  <a:pt x="10870" y="15021"/>
                </a:cubicBezTo>
                <a:cubicBezTo>
                  <a:pt x="10987" y="15593"/>
                  <a:pt x="11240" y="16043"/>
                  <a:pt x="11562" y="16251"/>
                </a:cubicBezTo>
                <a:cubicBezTo>
                  <a:pt x="11689" y="16333"/>
                  <a:pt x="11823" y="16376"/>
                  <a:pt x="11958" y="16376"/>
                </a:cubicBezTo>
                <a:cubicBezTo>
                  <a:pt x="12093" y="16376"/>
                  <a:pt x="12227" y="16333"/>
                  <a:pt x="12354" y="16251"/>
                </a:cubicBezTo>
                <a:cubicBezTo>
                  <a:pt x="12676" y="16043"/>
                  <a:pt x="12929" y="15593"/>
                  <a:pt x="13046" y="15021"/>
                </a:cubicBezTo>
                <a:cubicBezTo>
                  <a:pt x="13116" y="14662"/>
                  <a:pt x="13116" y="14124"/>
                  <a:pt x="13116" y="13228"/>
                </a:cubicBezTo>
                <a:lnTo>
                  <a:pt x="13116" y="8372"/>
                </a:lnTo>
                <a:cubicBezTo>
                  <a:pt x="13116" y="7476"/>
                  <a:pt x="13116" y="6938"/>
                  <a:pt x="13046" y="6579"/>
                </a:cubicBezTo>
                <a:cubicBezTo>
                  <a:pt x="12929" y="6007"/>
                  <a:pt x="12676" y="5557"/>
                  <a:pt x="12354" y="5349"/>
                </a:cubicBezTo>
                <a:cubicBezTo>
                  <a:pt x="12227" y="5267"/>
                  <a:pt x="12093" y="5224"/>
                  <a:pt x="11958" y="5224"/>
                </a:cubicBezTo>
                <a:close/>
                <a:moveTo>
                  <a:pt x="0" y="5809"/>
                </a:moveTo>
                <a:lnTo>
                  <a:pt x="0" y="16492"/>
                </a:lnTo>
                <a:cubicBezTo>
                  <a:pt x="49" y="16473"/>
                  <a:pt x="98" y="16450"/>
                  <a:pt x="145" y="16419"/>
                </a:cubicBezTo>
                <a:cubicBezTo>
                  <a:pt x="467" y="16211"/>
                  <a:pt x="720" y="15761"/>
                  <a:pt x="837" y="15189"/>
                </a:cubicBezTo>
                <a:cubicBezTo>
                  <a:pt x="907" y="14830"/>
                  <a:pt x="907" y="14292"/>
                  <a:pt x="907" y="13396"/>
                </a:cubicBezTo>
                <a:lnTo>
                  <a:pt x="907" y="8906"/>
                </a:lnTo>
                <a:cubicBezTo>
                  <a:pt x="907" y="8009"/>
                  <a:pt x="907" y="7471"/>
                  <a:pt x="837" y="7112"/>
                </a:cubicBezTo>
                <a:cubicBezTo>
                  <a:pt x="720" y="6541"/>
                  <a:pt x="467" y="6090"/>
                  <a:pt x="145" y="5882"/>
                </a:cubicBezTo>
                <a:cubicBezTo>
                  <a:pt x="98" y="5851"/>
                  <a:pt x="49" y="5828"/>
                  <a:pt x="0" y="5809"/>
                </a:cubicBezTo>
                <a:close/>
              </a:path>
            </a:pathLst>
          </a:custGeom>
        </p:spPr>
      </p:pic>
      <p:sp>
        <p:nvSpPr>
          <p:cNvPr id="1913" name="Deep explore within city">
            <a:extLst>
              <a:ext uri="{FF2B5EF4-FFF2-40B4-BE49-F238E27FC236}">
                <a16:creationId xmlns:a16="http://schemas.microsoft.com/office/drawing/2014/main" id="{FF893A21-2D84-9A02-16FA-0CADA14F0857}"/>
              </a:ext>
            </a:extLst>
          </p:cNvPr>
          <p:cNvSpPr txBox="1"/>
          <p:nvPr/>
        </p:nvSpPr>
        <p:spPr>
          <a:xfrm>
            <a:off x="2329097" y="1159146"/>
            <a:ext cx="2976241" cy="1051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nSpc>
                <a:spcPct val="90000"/>
              </a:lnSpc>
              <a:defRPr sz="9000" spc="0">
                <a:latin typeface="+mn-lt"/>
                <a:ea typeface="+mn-ea"/>
                <a:cs typeface="+mn-cs"/>
                <a:sym typeface="Montserrat Bold"/>
              </a:defRPr>
            </a:lvl1pPr>
          </a:lstStyle>
          <a:p>
            <a:r>
              <a:rPr lang="en-ZA" sz="3600">
                <a:solidFill>
                  <a:schemeClr val="bg1"/>
                </a:solidFill>
              </a:rPr>
              <a:t>ENTERING </a:t>
            </a:r>
          </a:p>
          <a:p>
            <a:r>
              <a:rPr lang="en-ZA" sz="3600">
                <a:solidFill>
                  <a:srgbClr val="BE1E2D"/>
                </a:solidFill>
              </a:rPr>
              <a:t>2024</a:t>
            </a:r>
          </a:p>
        </p:txBody>
      </p:sp>
      <p:sp>
        <p:nvSpPr>
          <p:cNvPr id="1916" name="Shape">
            <a:extLst>
              <a:ext uri="{FF2B5EF4-FFF2-40B4-BE49-F238E27FC236}">
                <a16:creationId xmlns:a16="http://schemas.microsoft.com/office/drawing/2014/main" id="{4FE25DE3-A071-0176-6CE5-90B6A6733A06}"/>
              </a:ext>
            </a:extLst>
          </p:cNvPr>
          <p:cNvSpPr/>
          <p:nvPr/>
        </p:nvSpPr>
        <p:spPr>
          <a:xfrm rot="5400000">
            <a:off x="2352570" y="299689"/>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5" name="Deep explore within city">
            <a:extLst>
              <a:ext uri="{FF2B5EF4-FFF2-40B4-BE49-F238E27FC236}">
                <a16:creationId xmlns:a16="http://schemas.microsoft.com/office/drawing/2014/main" id="{C218780F-806D-546B-B712-015EA59931E3}"/>
              </a:ext>
            </a:extLst>
          </p:cNvPr>
          <p:cNvSpPr txBox="1"/>
          <p:nvPr/>
        </p:nvSpPr>
        <p:spPr>
          <a:xfrm>
            <a:off x="841378" y="1651614"/>
            <a:ext cx="733425" cy="3021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nSpc>
                <a:spcPct val="90000"/>
              </a:lnSpc>
              <a:defRPr sz="9000" spc="0">
                <a:latin typeface="+mn-lt"/>
                <a:ea typeface="+mn-ea"/>
                <a:cs typeface="+mn-cs"/>
                <a:sym typeface="Montserrat Bold"/>
              </a:defRPr>
            </a:lvl1pPr>
          </a:lstStyle>
          <a:p>
            <a:pPr algn="ctr"/>
            <a:r>
              <a:rPr lang="en-ZA" sz="1800" b="1">
                <a:solidFill>
                  <a:srgbClr val="BE1E2D"/>
                </a:solidFill>
              </a:rPr>
              <a:t>2008</a:t>
            </a:r>
            <a:endParaRPr sz="1800" b="1">
              <a:solidFill>
                <a:srgbClr val="BE1E2D"/>
              </a:solidFill>
            </a:endParaRPr>
          </a:p>
        </p:txBody>
      </p:sp>
      <p:sp>
        <p:nvSpPr>
          <p:cNvPr id="6" name="Deep explore within city">
            <a:extLst>
              <a:ext uri="{FF2B5EF4-FFF2-40B4-BE49-F238E27FC236}">
                <a16:creationId xmlns:a16="http://schemas.microsoft.com/office/drawing/2014/main" id="{1D125638-85A7-6C1F-0839-EDB4DB4A285C}"/>
              </a:ext>
            </a:extLst>
          </p:cNvPr>
          <p:cNvSpPr txBox="1"/>
          <p:nvPr/>
        </p:nvSpPr>
        <p:spPr>
          <a:xfrm>
            <a:off x="7562865" y="3140553"/>
            <a:ext cx="1044423" cy="4973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nSpc>
                <a:spcPct val="90000"/>
              </a:lnSpc>
              <a:defRPr sz="9000" spc="0">
                <a:latin typeface="+mn-lt"/>
                <a:ea typeface="+mn-ea"/>
                <a:cs typeface="+mn-cs"/>
                <a:sym typeface="Montserrat Bold"/>
              </a:defRPr>
            </a:lvl1pPr>
          </a:lstStyle>
          <a:p>
            <a:pPr algn="ctr"/>
            <a:r>
              <a:rPr lang="en-ZA" sz="3200" b="1">
                <a:solidFill>
                  <a:srgbClr val="BE1E2D"/>
                </a:solidFill>
              </a:rPr>
              <a:t>2024</a:t>
            </a:r>
            <a:endParaRPr sz="3200" b="1">
              <a:solidFill>
                <a:srgbClr val="BE1E2D"/>
              </a:solidFill>
            </a:endParaRPr>
          </a:p>
        </p:txBody>
      </p:sp>
      <p:sp>
        <p:nvSpPr>
          <p:cNvPr id="3" name="TextBox 2">
            <a:extLst>
              <a:ext uri="{FF2B5EF4-FFF2-40B4-BE49-F238E27FC236}">
                <a16:creationId xmlns:a16="http://schemas.microsoft.com/office/drawing/2014/main" id="{14F3C7C5-A615-E834-43BD-95CF5E7AE59E}"/>
              </a:ext>
            </a:extLst>
          </p:cNvPr>
          <p:cNvSpPr txBox="1"/>
          <p:nvPr/>
        </p:nvSpPr>
        <p:spPr>
          <a:xfrm>
            <a:off x="2258427" y="2934228"/>
            <a:ext cx="3332476" cy="3416320"/>
          </a:xfrm>
          <a:prstGeom prst="rect">
            <a:avLst/>
          </a:prstGeom>
          <a:noFill/>
        </p:spPr>
        <p:txBody>
          <a:bodyPr wrap="square">
            <a:spAutoFit/>
          </a:bodyPr>
          <a:lstStyle/>
          <a:p>
            <a:r>
              <a:rPr lang="en-ZA" i="1" dirty="0">
                <a:solidFill>
                  <a:schemeClr val="bg1"/>
                </a:solidFill>
              </a:rPr>
              <a:t>Our eventual expansion into financial services marks a significant milestone in the fight against fraud and crime in South Africa. By integrating our expertise and resources into the broader financial sector, we will strengthen the country's resilience against financial crimes, creating a safer and more secure economic environment!</a:t>
            </a:r>
          </a:p>
        </p:txBody>
      </p:sp>
    </p:spTree>
    <p:extLst>
      <p:ext uri="{BB962C8B-B14F-4D97-AF65-F5344CB8AC3E}">
        <p14:creationId xmlns:p14="http://schemas.microsoft.com/office/powerpoint/2010/main" val="2355930151"/>
      </p:ext>
    </p:extLst>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1912"/>
                                        </p:tgtEl>
                                        <p:attrNameLst>
                                          <p:attrName>style.visibility</p:attrName>
                                        </p:attrNameLst>
                                      </p:cBhvr>
                                      <p:to>
                                        <p:strVal val="visible"/>
                                      </p:to>
                                    </p:set>
                                    <p:animEffect transition="in" filter="fade">
                                      <p:cBhvr>
                                        <p:cTn id="7" dur="1000"/>
                                        <p:tgtEl>
                                          <p:spTgt spid="1912"/>
                                        </p:tgtEl>
                                      </p:cBhvr>
                                    </p:animEffect>
                                  </p:childTnLst>
                                </p:cTn>
                              </p:par>
                              <p:par>
                                <p:cTn id="8" presetID="2" presetClass="entr" presetSubtype="1" accel="50000" decel="50000" fill="hold" grpId="0" nodeType="withEffect">
                                  <p:stCondLst>
                                    <p:cond delay="500"/>
                                  </p:stCondLst>
                                  <p:iterate>
                                    <p:tmAbs val="0"/>
                                  </p:iterate>
                                  <p:childTnLst>
                                    <p:set>
                                      <p:cBhvr>
                                        <p:cTn id="9" fill="hold"/>
                                        <p:tgtEl>
                                          <p:spTgt spid="1916"/>
                                        </p:tgtEl>
                                        <p:attrNameLst>
                                          <p:attrName>style.visibility</p:attrName>
                                        </p:attrNameLst>
                                      </p:cBhvr>
                                      <p:to>
                                        <p:strVal val="visible"/>
                                      </p:to>
                                    </p:set>
                                    <p:anim calcmode="lin" valueType="num">
                                      <p:cBhvr>
                                        <p:cTn id="10" dur="1000" fill="hold"/>
                                        <p:tgtEl>
                                          <p:spTgt spid="1916"/>
                                        </p:tgtEl>
                                        <p:attrNameLst>
                                          <p:attrName>ppt_x</p:attrName>
                                        </p:attrNameLst>
                                      </p:cBhvr>
                                      <p:tavLst>
                                        <p:tav tm="0">
                                          <p:val>
                                            <p:strVal val="#ppt_x"/>
                                          </p:val>
                                        </p:tav>
                                        <p:tav tm="100000">
                                          <p:val>
                                            <p:strVal val="#ppt_x"/>
                                          </p:val>
                                        </p:tav>
                                      </p:tavLst>
                                    </p:anim>
                                    <p:anim calcmode="lin" valueType="num">
                                      <p:cBhvr>
                                        <p:cTn id="11" dur="1000" fill="hold"/>
                                        <p:tgtEl>
                                          <p:spTgt spid="19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2" grpId="0" animBg="1" advAuto="0"/>
      <p:bldP spid="1916"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stock market&#10;&#10;Description automatically generated with medium confidence">
            <a:extLst>
              <a:ext uri="{FF2B5EF4-FFF2-40B4-BE49-F238E27FC236}">
                <a16:creationId xmlns:a16="http://schemas.microsoft.com/office/drawing/2014/main" id="{D867B524-7D14-489A-4AF4-BC02DBAE315D}"/>
              </a:ext>
            </a:extLst>
          </p:cNvPr>
          <p:cNvPicPr>
            <a:picLocks noChangeAspect="1"/>
          </p:cNvPicPr>
          <p:nvPr/>
        </p:nvPicPr>
        <p:blipFill rotWithShape="1">
          <a:blip r:embed="rId2">
            <a:extLst>
              <a:ext uri="{28A0092B-C50C-407E-A947-70E740481C1C}">
                <a14:useLocalDpi xmlns:a14="http://schemas.microsoft.com/office/drawing/2010/main" val="0"/>
              </a:ext>
            </a:extLst>
          </a:blip>
          <a:srcRect b="15366"/>
          <a:stretch/>
        </p:blipFill>
        <p:spPr>
          <a:xfrm rot="10800000">
            <a:off x="0" y="-1"/>
            <a:ext cx="12192000" cy="6858001"/>
          </a:xfrm>
          <a:prstGeom prst="rect">
            <a:avLst/>
          </a:prstGeom>
        </p:spPr>
      </p:pic>
      <p:sp>
        <p:nvSpPr>
          <p:cNvPr id="5" name="Google Shape;1514;p7">
            <a:extLst>
              <a:ext uri="{FF2B5EF4-FFF2-40B4-BE49-F238E27FC236}">
                <a16:creationId xmlns:a16="http://schemas.microsoft.com/office/drawing/2014/main" id="{704B2E8A-A952-AE5B-1C3C-1FD25A979717}"/>
              </a:ext>
            </a:extLst>
          </p:cNvPr>
          <p:cNvSpPr/>
          <p:nvPr/>
        </p:nvSpPr>
        <p:spPr>
          <a:xfrm>
            <a:off x="374318" y="238821"/>
            <a:ext cx="11492893" cy="6380357"/>
          </a:xfrm>
          <a:prstGeom prst="rect">
            <a:avLst/>
          </a:prstGeom>
          <a:solidFill>
            <a:srgbClr val="1D2133">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32" name="Rectangle"/>
          <p:cNvSpPr/>
          <p:nvPr/>
        </p:nvSpPr>
        <p:spPr>
          <a:xfrm>
            <a:off x="6096000" y="-1"/>
            <a:ext cx="6096000" cy="6858001"/>
          </a:xfrm>
          <a:prstGeom prst="rect">
            <a:avLst/>
          </a:prstGeom>
          <a:solidFill>
            <a:srgbClr val="454546"/>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pic>
        <p:nvPicPr>
          <p:cNvPr id="3033" name="photo-1470219556762-1771e7f9427d.jpeg"/>
          <p:cNvPicPr>
            <a:picLocks noGrp="1" noChangeAspect="1"/>
          </p:cNvPicPr>
          <p:nvPr>
            <p:ph type="pic" idx="22"/>
          </p:nvPr>
        </p:nvPicPr>
        <p:blipFill>
          <a:blip r:embed="rId3">
            <a:extLst>
              <a:ext uri="{28A0092B-C50C-407E-A947-70E740481C1C}">
                <a14:useLocalDpi xmlns:a14="http://schemas.microsoft.com/office/drawing/2010/main" val="0"/>
              </a:ext>
            </a:extLst>
          </a:blip>
          <a:srcRect t="72" b="72"/>
          <a:stretch/>
        </p:blipFill>
        <p:spPr>
          <a:xfrm>
            <a:off x="5130304" y="531216"/>
            <a:ext cx="1931393" cy="1287661"/>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p:spPr>
      </p:pic>
      <p:pic>
        <p:nvPicPr>
          <p:cNvPr id="3034" name="photo-1464777649758-8747547e793f.jpeg"/>
          <p:cNvPicPr>
            <a:picLocks noGrp="1" noChangeAspect="1"/>
          </p:cNvPicPr>
          <p:nvPr>
            <p:ph type="pic" idx="23"/>
          </p:nvPr>
        </p:nvPicPr>
        <p:blipFill>
          <a:blip r:embed="rId4">
            <a:extLst>
              <a:ext uri="{28A0092B-C50C-407E-A947-70E740481C1C}">
                <a14:useLocalDpi xmlns:a14="http://schemas.microsoft.com/office/drawing/2010/main" val="0"/>
              </a:ext>
            </a:extLst>
          </a:blip>
          <a:srcRect l="23" r="23"/>
          <a:stretch/>
        </p:blipFill>
        <p:spPr>
          <a:xfrm>
            <a:off x="5130304" y="2785170"/>
            <a:ext cx="1931393" cy="128766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p:spPr>
      </p:pic>
      <p:pic>
        <p:nvPicPr>
          <p:cNvPr id="3035" name="photo-1467503508472-2b93d23f9c59.jpeg"/>
          <p:cNvPicPr>
            <a:picLocks noGrp="1" noChangeAspect="1"/>
          </p:cNvPicPr>
          <p:nvPr>
            <p:ph type="pic" idx="24"/>
          </p:nvPr>
        </p:nvPicPr>
        <p:blipFill>
          <a:blip r:embed="rId5">
            <a:extLst>
              <a:ext uri="{28A0092B-C50C-407E-A947-70E740481C1C}">
                <a14:useLocalDpi xmlns:a14="http://schemas.microsoft.com/office/drawing/2010/main" val="0"/>
              </a:ext>
            </a:extLst>
          </a:blip>
          <a:srcRect t="45" b="45"/>
          <a:stretch/>
        </p:blipFill>
        <p:spPr>
          <a:xfrm>
            <a:off x="5130304" y="5039123"/>
            <a:ext cx="1931393" cy="128766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p:spPr>
      </p:pic>
      <p:sp>
        <p:nvSpPr>
          <p:cNvPr id="3036" name="Shape"/>
          <p:cNvSpPr/>
          <p:nvPr/>
        </p:nvSpPr>
        <p:spPr>
          <a:xfrm rot="16200000">
            <a:off x="5950843" y="4318235"/>
            <a:ext cx="290315" cy="475484"/>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a:miter lim="400000"/>
          </a:ln>
        </p:spPr>
        <p:txBody>
          <a:bodyPr lIns="25400" tIns="25400" rIns="25400" bIns="2540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3037" name="Shape"/>
          <p:cNvSpPr/>
          <p:nvPr/>
        </p:nvSpPr>
        <p:spPr>
          <a:xfrm rot="16200000">
            <a:off x="5950843" y="2064282"/>
            <a:ext cx="290315" cy="475484"/>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a:miter lim="400000"/>
          </a:ln>
        </p:spPr>
        <p:txBody>
          <a:bodyPr lIns="25400" tIns="25400" rIns="25400" bIns="2540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3038" name="Shape"/>
          <p:cNvSpPr/>
          <p:nvPr/>
        </p:nvSpPr>
        <p:spPr>
          <a:xfrm rot="16200000">
            <a:off x="5801159" y="6540500"/>
            <a:ext cx="589707" cy="635000"/>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25400" tIns="25400" rIns="25400" bIns="2540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3041" name="Lorem ipsum dolor sit elit, consect loreretur adipiscing nisi aute. ipsum sit elit, Lorem ipsum dolor sit elit, Lorem ipsum dolor sit elit,"/>
          <p:cNvSpPr txBox="1"/>
          <p:nvPr/>
        </p:nvSpPr>
        <p:spPr>
          <a:xfrm>
            <a:off x="7299439" y="5016520"/>
            <a:ext cx="4522447" cy="139192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p>
            <a:pPr marL="285750" indent="-285750">
              <a:lnSpc>
                <a:spcPct val="150000"/>
              </a:lnSpc>
              <a:buClr>
                <a:srgbClr val="C00000"/>
              </a:buClr>
              <a:buFont typeface="Courier New" panose="02070309020205020404" pitchFamily="49" charset="0"/>
              <a:buChar char="o"/>
            </a:pPr>
            <a:r>
              <a:rPr lang="en-ZA" sz="2000">
                <a:solidFill>
                  <a:schemeClr val="bg1"/>
                </a:solidFill>
              </a:rPr>
              <a:t>Creation of skills and resources – 15 learners \ graduates plus bursary development programme.</a:t>
            </a:r>
          </a:p>
        </p:txBody>
      </p:sp>
      <p:sp>
        <p:nvSpPr>
          <p:cNvPr id="3044" name="Lorem ipsum dolor sit elit, consect loreretur adipiscing nisi aute. ipsum sit elit, Lorem ipsum dolor sit elit, Lorem ipsum dolor sit elit,"/>
          <p:cNvSpPr txBox="1"/>
          <p:nvPr/>
        </p:nvSpPr>
        <p:spPr>
          <a:xfrm>
            <a:off x="7299439" y="2762565"/>
            <a:ext cx="4522447" cy="139192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p>
            <a:pPr marL="285750" indent="-285750">
              <a:lnSpc>
                <a:spcPct val="150000"/>
              </a:lnSpc>
              <a:buClr>
                <a:srgbClr val="C00000"/>
              </a:buClr>
              <a:buFont typeface="Courier New" panose="02070309020205020404" pitchFamily="49" charset="0"/>
              <a:buChar char="o"/>
            </a:pPr>
            <a:r>
              <a:rPr lang="en-ZA" sz="2000">
                <a:solidFill>
                  <a:schemeClr val="bg1"/>
                </a:solidFill>
              </a:rPr>
              <a:t>WES; VSD, LPR 4 SA.</a:t>
            </a:r>
          </a:p>
          <a:p>
            <a:pPr marL="285750" indent="-285750">
              <a:lnSpc>
                <a:spcPct val="150000"/>
              </a:lnSpc>
              <a:buClr>
                <a:srgbClr val="C00000"/>
              </a:buClr>
              <a:buFont typeface="Courier New" panose="02070309020205020404" pitchFamily="49" charset="0"/>
              <a:buChar char="o"/>
            </a:pPr>
            <a:r>
              <a:rPr lang="en-ZA" sz="2000">
                <a:solidFill>
                  <a:schemeClr val="bg1"/>
                </a:solidFill>
              </a:rPr>
              <a:t>LT Strategy designed implemented and Successful.</a:t>
            </a:r>
          </a:p>
        </p:txBody>
      </p:sp>
      <p:sp>
        <p:nvSpPr>
          <p:cNvPr id="3047" name="Lorem ipsum dolor sit elit, consect loreretur adipiscing nisi aute. ipsum sit elit, Lorem ipsum dolor sit elit, Lorem ipsum dolor sit elit,"/>
          <p:cNvSpPr txBox="1"/>
          <p:nvPr/>
        </p:nvSpPr>
        <p:spPr>
          <a:xfrm>
            <a:off x="7299439" y="456359"/>
            <a:ext cx="4522447" cy="139192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p>
            <a:pPr marL="171450" indent="-171450">
              <a:lnSpc>
                <a:spcPct val="150000"/>
              </a:lnSpc>
              <a:buClr>
                <a:srgbClr val="C00000"/>
              </a:buClr>
              <a:buFont typeface="Courier New" panose="02070309020205020404" pitchFamily="49" charset="0"/>
              <a:buChar char="o"/>
            </a:pPr>
            <a:r>
              <a:rPr lang="en-ZA" sz="2000">
                <a:solidFill>
                  <a:schemeClr val="bg1"/>
                </a:solidFill>
              </a:rPr>
              <a:t>Broad Brand Recognition – seen as industry leaders.</a:t>
            </a:r>
          </a:p>
          <a:p>
            <a:pPr marL="171450" indent="-171450">
              <a:lnSpc>
                <a:spcPct val="150000"/>
              </a:lnSpc>
              <a:buClr>
                <a:srgbClr val="C00000"/>
              </a:buClr>
              <a:buFont typeface="Courier New" panose="02070309020205020404" pitchFamily="49" charset="0"/>
              <a:buChar char="o"/>
            </a:pPr>
            <a:r>
              <a:rPr lang="en-ZA" sz="2000">
                <a:solidFill>
                  <a:schemeClr val="bg1"/>
                </a:solidFill>
              </a:rPr>
              <a:t>Digital journey.</a:t>
            </a:r>
          </a:p>
        </p:txBody>
      </p:sp>
      <p:pic>
        <p:nvPicPr>
          <p:cNvPr id="6" name="Google Shape;1515;p7" descr="Icon&#10;&#10;Description automatically generated">
            <a:extLst>
              <a:ext uri="{FF2B5EF4-FFF2-40B4-BE49-F238E27FC236}">
                <a16:creationId xmlns:a16="http://schemas.microsoft.com/office/drawing/2014/main" id="{25FDDCB4-1E05-3166-EFB9-62AEEAAD4797}"/>
              </a:ext>
            </a:extLst>
          </p:cNvPr>
          <p:cNvPicPr preferRelativeResize="0"/>
          <p:nvPr/>
        </p:nvPicPr>
        <p:blipFill rotWithShape="1">
          <a:blip r:embed="rId6">
            <a:alphaModFix/>
          </a:blip>
          <a:srcRect/>
          <a:stretch/>
        </p:blipFill>
        <p:spPr>
          <a:xfrm>
            <a:off x="488381" y="456359"/>
            <a:ext cx="542092" cy="542092"/>
          </a:xfrm>
          <a:prstGeom prst="rect">
            <a:avLst/>
          </a:prstGeom>
          <a:noFill/>
          <a:ln>
            <a:noFill/>
          </a:ln>
        </p:spPr>
      </p:pic>
    </p:spTree>
  </p:cSld>
  <p:clrMapOvr>
    <a:masterClrMapping/>
  </p:clrMapOvr>
  <p:transition spd="slow">
    <p:push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etwork of dots and lines&#10;&#10;Description automatically generated">
            <a:extLst>
              <a:ext uri="{FF2B5EF4-FFF2-40B4-BE49-F238E27FC236}">
                <a16:creationId xmlns:a16="http://schemas.microsoft.com/office/drawing/2014/main" id="{931EC0B6-94E0-2A7B-4FE4-20D48758FCFB}"/>
              </a:ext>
            </a:extLst>
          </p:cNvPr>
          <p:cNvPicPr>
            <a:picLocks noChangeAspect="1"/>
          </p:cNvPicPr>
          <p:nvPr/>
        </p:nvPicPr>
        <p:blipFill rotWithShape="1">
          <a:blip r:embed="rId3">
            <a:extLst>
              <a:ext uri="{28A0092B-C50C-407E-A947-70E740481C1C}">
                <a14:useLocalDpi xmlns:a14="http://schemas.microsoft.com/office/drawing/2010/main" val="0"/>
              </a:ext>
            </a:extLst>
          </a:blip>
          <a:srcRect t="8937" b="8937"/>
          <a:stretch/>
        </p:blipFill>
        <p:spPr>
          <a:xfrm>
            <a:off x="0" y="0"/>
            <a:ext cx="12192000" cy="6858000"/>
          </a:xfrm>
          <a:prstGeom prst="rect">
            <a:avLst/>
          </a:prstGeom>
        </p:spPr>
      </p:pic>
      <p:sp>
        <p:nvSpPr>
          <p:cNvPr id="2" name="Google Shape;1514;p7">
            <a:extLst>
              <a:ext uri="{FF2B5EF4-FFF2-40B4-BE49-F238E27FC236}">
                <a16:creationId xmlns:a16="http://schemas.microsoft.com/office/drawing/2014/main" id="{8B6A71D4-1A41-C845-83E6-A205BCC0C0CE}"/>
              </a:ext>
            </a:extLst>
          </p:cNvPr>
          <p:cNvSpPr/>
          <p:nvPr/>
        </p:nvSpPr>
        <p:spPr>
          <a:xfrm>
            <a:off x="374318" y="238821"/>
            <a:ext cx="11492893" cy="6380357"/>
          </a:xfrm>
          <a:prstGeom prst="rect">
            <a:avLst/>
          </a:prstGeom>
          <a:solidFill>
            <a:srgbClr val="1D2133">
              <a:alpha val="92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8" name="nordwood-themes-179243.jpg"/>
          <p:cNvPicPr>
            <a:picLocks noGrp="1" noChangeAspect="1"/>
          </p:cNvPicPr>
          <p:nvPr>
            <p:ph type="pic" idx="21"/>
          </p:nvPr>
        </p:nvPicPr>
        <p:blipFill rotWithShape="1">
          <a:blip r:embed="rId4">
            <a:extLst>
              <a:ext uri="{28A0092B-C50C-407E-A947-70E740481C1C}">
                <a14:useLocalDpi xmlns:a14="http://schemas.microsoft.com/office/drawing/2010/main" val="0"/>
              </a:ext>
            </a:extLst>
          </a:blip>
          <a:srcRect l="14890" t="1" r="23626" b="-1"/>
          <a:stretch/>
        </p:blipFill>
        <p:spPr>
          <a:xfrm>
            <a:off x="0" y="635000"/>
            <a:ext cx="6095929" cy="6223034"/>
          </a:xfrm>
          <a:custGeom>
            <a:avLst/>
            <a:gdLst/>
            <a:ahLst/>
            <a:cxnLst>
              <a:cxn ang="0">
                <a:pos x="wd2" y="hd2"/>
              </a:cxn>
              <a:cxn ang="5400000">
                <a:pos x="wd2" y="hd2"/>
              </a:cxn>
              <a:cxn ang="10800000">
                <a:pos x="wd2" y="hd2"/>
              </a:cxn>
              <a:cxn ang="16200000">
                <a:pos x="wd2" y="hd2"/>
              </a:cxn>
            </a:cxnLst>
            <a:rect l="0" t="0" r="r" b="b"/>
            <a:pathLst>
              <a:path w="21403" h="21407" extrusionOk="0">
                <a:moveTo>
                  <a:pt x="20227" y="21407"/>
                </a:moveTo>
                <a:lnTo>
                  <a:pt x="20814" y="20832"/>
                </a:lnTo>
                <a:cubicBezTo>
                  <a:pt x="21600" y="20061"/>
                  <a:pt x="21600" y="18813"/>
                  <a:pt x="20813" y="18043"/>
                </a:cubicBezTo>
                <a:cubicBezTo>
                  <a:pt x="20027" y="17273"/>
                  <a:pt x="18753" y="17273"/>
                  <a:pt x="17967" y="18043"/>
                </a:cubicBezTo>
                <a:lnTo>
                  <a:pt x="14534" y="21407"/>
                </a:lnTo>
                <a:lnTo>
                  <a:pt x="20227" y="21407"/>
                </a:lnTo>
                <a:close/>
                <a:moveTo>
                  <a:pt x="14284" y="21407"/>
                </a:moveTo>
                <a:lnTo>
                  <a:pt x="20770" y="15052"/>
                </a:lnTo>
                <a:cubicBezTo>
                  <a:pt x="21556" y="14282"/>
                  <a:pt x="21556" y="13033"/>
                  <a:pt x="20770" y="12263"/>
                </a:cubicBezTo>
                <a:cubicBezTo>
                  <a:pt x="19984" y="11493"/>
                  <a:pt x="18710" y="11493"/>
                  <a:pt x="17923" y="12263"/>
                </a:cubicBezTo>
                <a:lnTo>
                  <a:pt x="8591" y="21407"/>
                </a:lnTo>
                <a:lnTo>
                  <a:pt x="14284" y="21407"/>
                </a:lnTo>
                <a:close/>
                <a:moveTo>
                  <a:pt x="8343" y="21407"/>
                </a:moveTo>
                <a:lnTo>
                  <a:pt x="20635" y="9363"/>
                </a:lnTo>
                <a:cubicBezTo>
                  <a:pt x="21421" y="8593"/>
                  <a:pt x="21421" y="7344"/>
                  <a:pt x="20634" y="6574"/>
                </a:cubicBezTo>
                <a:cubicBezTo>
                  <a:pt x="19848" y="5804"/>
                  <a:pt x="18574" y="5804"/>
                  <a:pt x="17788" y="6574"/>
                </a:cubicBezTo>
                <a:lnTo>
                  <a:pt x="2649" y="21407"/>
                </a:lnTo>
                <a:lnTo>
                  <a:pt x="8343" y="21407"/>
                </a:lnTo>
                <a:close/>
                <a:moveTo>
                  <a:pt x="2401" y="21407"/>
                </a:moveTo>
                <a:lnTo>
                  <a:pt x="20720" y="3458"/>
                </a:lnTo>
                <a:cubicBezTo>
                  <a:pt x="21506" y="2688"/>
                  <a:pt x="21506" y="1438"/>
                  <a:pt x="20720" y="668"/>
                </a:cubicBezTo>
                <a:cubicBezTo>
                  <a:pt x="19934" y="-102"/>
                  <a:pt x="18659" y="-101"/>
                  <a:pt x="17873" y="669"/>
                </a:cubicBezTo>
                <a:lnTo>
                  <a:pt x="0" y="18180"/>
                </a:lnTo>
                <a:lnTo>
                  <a:pt x="0" y="21407"/>
                </a:lnTo>
                <a:lnTo>
                  <a:pt x="2401" y="21407"/>
                </a:lnTo>
                <a:close/>
                <a:moveTo>
                  <a:pt x="0" y="17937"/>
                </a:moveTo>
                <a:lnTo>
                  <a:pt x="14693" y="3541"/>
                </a:lnTo>
                <a:cubicBezTo>
                  <a:pt x="15479" y="2771"/>
                  <a:pt x="15478" y="1523"/>
                  <a:pt x="14692" y="753"/>
                </a:cubicBezTo>
                <a:cubicBezTo>
                  <a:pt x="13906" y="-17"/>
                  <a:pt x="12632" y="-18"/>
                  <a:pt x="11846" y="753"/>
                </a:cubicBezTo>
                <a:lnTo>
                  <a:pt x="0" y="12359"/>
                </a:lnTo>
                <a:lnTo>
                  <a:pt x="0" y="17937"/>
                </a:lnTo>
                <a:close/>
                <a:moveTo>
                  <a:pt x="0" y="12116"/>
                </a:moveTo>
                <a:lnTo>
                  <a:pt x="8886" y="3409"/>
                </a:lnTo>
                <a:cubicBezTo>
                  <a:pt x="9672" y="2638"/>
                  <a:pt x="9672" y="1390"/>
                  <a:pt x="8886" y="620"/>
                </a:cubicBezTo>
                <a:cubicBezTo>
                  <a:pt x="8100" y="-151"/>
                  <a:pt x="6825" y="-151"/>
                  <a:pt x="6039" y="620"/>
                </a:cubicBezTo>
                <a:lnTo>
                  <a:pt x="0" y="6537"/>
                </a:lnTo>
                <a:lnTo>
                  <a:pt x="0" y="12116"/>
                </a:lnTo>
                <a:close/>
                <a:moveTo>
                  <a:pt x="0" y="6294"/>
                </a:moveTo>
                <a:lnTo>
                  <a:pt x="2988" y="3366"/>
                </a:lnTo>
                <a:cubicBezTo>
                  <a:pt x="3773" y="2596"/>
                  <a:pt x="3774" y="1347"/>
                  <a:pt x="2988" y="577"/>
                </a:cubicBezTo>
                <a:cubicBezTo>
                  <a:pt x="2201" y="-193"/>
                  <a:pt x="928" y="-193"/>
                  <a:pt x="141" y="577"/>
                </a:cubicBezTo>
                <a:lnTo>
                  <a:pt x="0" y="716"/>
                </a:lnTo>
                <a:lnTo>
                  <a:pt x="0" y="6294"/>
                </a:lnTo>
                <a:close/>
              </a:path>
            </a:pathLst>
          </a:custGeom>
        </p:spPr>
      </p:pic>
      <p:grpSp>
        <p:nvGrpSpPr>
          <p:cNvPr id="2291" name="Group"/>
          <p:cNvGrpSpPr/>
          <p:nvPr/>
        </p:nvGrpSpPr>
        <p:grpSpPr>
          <a:xfrm>
            <a:off x="7239000" y="1143001"/>
            <a:ext cx="3810000" cy="2582069"/>
            <a:chOff x="0" y="192512"/>
            <a:chExt cx="7620000" cy="5164131"/>
          </a:xfrm>
        </p:grpSpPr>
        <p:sp>
          <p:nvSpPr>
            <p:cNvPr id="2289" name="Morning routine breakfast"/>
            <p:cNvSpPr txBox="1"/>
            <p:nvPr/>
          </p:nvSpPr>
          <p:spPr>
            <a:xfrm>
              <a:off x="0" y="1371068"/>
              <a:ext cx="7620000" cy="398557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90000"/>
                </a:lnSpc>
                <a:defRPr sz="9000" spc="0">
                  <a:latin typeface="+mn-lt"/>
                  <a:ea typeface="+mn-ea"/>
                  <a:cs typeface="+mn-cs"/>
                  <a:sym typeface="Montserrat Bold"/>
                </a:defRPr>
              </a:lvl1pPr>
            </a:lstStyle>
            <a:p>
              <a:endParaRPr lang="en-GB" sz="2800" i="1">
                <a:solidFill>
                  <a:schemeClr val="bg1"/>
                </a:solidFill>
              </a:endParaRPr>
            </a:p>
            <a:p>
              <a:endParaRPr lang="en-GB" sz="2800" i="1">
                <a:solidFill>
                  <a:schemeClr val="bg1"/>
                </a:solidFill>
              </a:endParaRPr>
            </a:p>
            <a:p>
              <a:r>
                <a:rPr lang="en-GB" sz="2800" i="1">
                  <a:solidFill>
                    <a:schemeClr val="bg1"/>
                  </a:solidFill>
                </a:rPr>
                <a:t>Collectively putting a stop to insurance fraud &amp; the related crimes!</a:t>
              </a:r>
              <a:endParaRPr sz="2800" i="1">
                <a:solidFill>
                  <a:schemeClr val="bg1"/>
                </a:solidFill>
              </a:endParaRPr>
            </a:p>
          </p:txBody>
        </p:sp>
        <p:sp>
          <p:nvSpPr>
            <p:cNvPr id="2290" name="Awesome template"/>
            <p:cNvSpPr txBox="1"/>
            <p:nvPr/>
          </p:nvSpPr>
          <p:spPr>
            <a:xfrm>
              <a:off x="0" y="192512"/>
              <a:ext cx="7620000" cy="107708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120000"/>
                </a:lnSpc>
                <a:defRPr sz="2500" cap="all" spc="125">
                  <a:latin typeface="+mn-lt"/>
                  <a:ea typeface="+mn-ea"/>
                  <a:cs typeface="+mn-cs"/>
                  <a:sym typeface="Montserrat Bold"/>
                </a:defRPr>
              </a:lvl1pPr>
            </a:lstStyle>
            <a:p>
              <a:r>
                <a:rPr lang="en-ZA" sz="2800">
                  <a:solidFill>
                    <a:srgbClr val="BE1E2D"/>
                  </a:solidFill>
                </a:rPr>
                <a:t>Investigations</a:t>
              </a:r>
              <a:r>
                <a:rPr lang="en-ZA" sz="2800">
                  <a:solidFill>
                    <a:schemeClr val="bg1"/>
                  </a:solidFill>
                </a:rPr>
                <a:t> Hub</a:t>
              </a:r>
              <a:endParaRPr sz="2800">
                <a:solidFill>
                  <a:schemeClr val="bg1"/>
                </a:solidFill>
              </a:endParaRPr>
            </a:p>
          </p:txBody>
        </p:sp>
      </p:grpSp>
      <p:grpSp>
        <p:nvGrpSpPr>
          <p:cNvPr id="2296" name="Group"/>
          <p:cNvGrpSpPr/>
          <p:nvPr/>
        </p:nvGrpSpPr>
        <p:grpSpPr>
          <a:xfrm>
            <a:off x="7239000" y="4472926"/>
            <a:ext cx="2458792" cy="1532138"/>
            <a:chOff x="0" y="0"/>
            <a:chExt cx="4917583" cy="3064274"/>
          </a:xfrm>
        </p:grpSpPr>
        <p:sp>
          <p:nvSpPr>
            <p:cNvPr id="2292" name="Title here"/>
            <p:cNvSpPr/>
            <p:nvPr/>
          </p:nvSpPr>
          <p:spPr>
            <a:xfrm>
              <a:off x="0" y="1240057"/>
              <a:ext cx="4917583" cy="182421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120000"/>
                </a:lnSpc>
                <a:defRPr sz="2500" cap="all" spc="125">
                  <a:latin typeface="+mn-lt"/>
                  <a:ea typeface="+mn-ea"/>
                  <a:cs typeface="+mn-cs"/>
                  <a:sym typeface="Montserrat Bold"/>
                </a:defRPr>
              </a:lvl1pPr>
            </a:lstStyle>
            <a:p>
              <a:r>
                <a:rPr lang="en-ZA" sz="2400">
                  <a:solidFill>
                    <a:schemeClr val="bg1"/>
                  </a:solidFill>
                </a:rPr>
                <a:t>NON-LIFE </a:t>
              </a:r>
            </a:p>
            <a:p>
              <a:r>
                <a:rPr lang="en-ZA" sz="2400">
                  <a:solidFill>
                    <a:srgbClr val="BE1E2D"/>
                  </a:solidFill>
                </a:rPr>
                <a:t>OPERATIONS</a:t>
              </a:r>
              <a:endParaRPr sz="2400">
                <a:solidFill>
                  <a:srgbClr val="BE1E2D"/>
                </a:solidFill>
              </a:endParaRPr>
            </a:p>
          </p:txBody>
        </p:sp>
        <p:sp>
          <p:nvSpPr>
            <p:cNvPr id="2293" name="Circle"/>
            <p:cNvSpPr/>
            <p:nvPr/>
          </p:nvSpPr>
          <p:spPr>
            <a:xfrm>
              <a:off x="0" y="0"/>
              <a:ext cx="849198" cy="849198"/>
            </a:xfrm>
            <a:prstGeom prst="ellipse">
              <a:avLst/>
            </a:prstGeom>
            <a:solidFill>
              <a:schemeClr val="accent1"/>
            </a:solidFill>
            <a:ln w="12700" cap="flat">
              <a:noFill/>
              <a:miter lim="400000"/>
            </a:ln>
            <a:effectLst/>
          </p:spPr>
          <p:txBody>
            <a:bodyPr wrap="square" lIns="19050" tIns="19050" rIns="19050" bIns="1905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2295" name="1"/>
            <p:cNvSpPr/>
            <p:nvPr/>
          </p:nvSpPr>
          <p:spPr>
            <a:xfrm>
              <a:off x="79362" y="138848"/>
              <a:ext cx="690474" cy="62465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gn="ctr">
                <a:lnSpc>
                  <a:spcPct val="120000"/>
                </a:lnSpc>
                <a:defRPr sz="3000" cap="all" spc="150">
                  <a:latin typeface="+mn-lt"/>
                  <a:ea typeface="+mn-ea"/>
                  <a:cs typeface="+mn-cs"/>
                  <a:sym typeface="Montserrat Bold"/>
                </a:defRPr>
              </a:lvl1pPr>
            </a:lstStyle>
            <a:p>
              <a:endParaRPr sz="1500"/>
            </a:p>
          </p:txBody>
        </p:sp>
      </p:grpSp>
      <p:grpSp>
        <p:nvGrpSpPr>
          <p:cNvPr id="2301" name="Group"/>
          <p:cNvGrpSpPr/>
          <p:nvPr/>
        </p:nvGrpSpPr>
        <p:grpSpPr>
          <a:xfrm>
            <a:off x="9480972" y="4472926"/>
            <a:ext cx="2155084" cy="1532138"/>
            <a:chOff x="-656488" y="0"/>
            <a:chExt cx="4310167" cy="3064274"/>
          </a:xfrm>
        </p:grpSpPr>
        <p:sp>
          <p:nvSpPr>
            <p:cNvPr id="2297" name="Title here"/>
            <p:cNvSpPr/>
            <p:nvPr/>
          </p:nvSpPr>
          <p:spPr>
            <a:xfrm>
              <a:off x="-501092" y="1240057"/>
              <a:ext cx="4154771" cy="182421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120000"/>
                </a:lnSpc>
                <a:defRPr sz="2500" cap="all" spc="125">
                  <a:latin typeface="+mn-lt"/>
                  <a:ea typeface="+mn-ea"/>
                  <a:cs typeface="+mn-cs"/>
                  <a:sym typeface="Montserrat Bold"/>
                </a:defRPr>
              </a:lvl1pPr>
            </a:lstStyle>
            <a:p>
              <a:r>
                <a:rPr lang="en-ZA" sz="2400">
                  <a:solidFill>
                    <a:schemeClr val="bg1"/>
                  </a:solidFill>
                </a:rPr>
                <a:t>LIFE </a:t>
              </a:r>
              <a:r>
                <a:rPr lang="en-ZA" sz="2400">
                  <a:solidFill>
                    <a:srgbClr val="BE1E2D"/>
                  </a:solidFill>
                </a:rPr>
                <a:t>OPERATIONS</a:t>
              </a:r>
              <a:endParaRPr sz="2400">
                <a:solidFill>
                  <a:srgbClr val="BE1E2D"/>
                </a:solidFill>
              </a:endParaRPr>
            </a:p>
          </p:txBody>
        </p:sp>
        <p:sp>
          <p:nvSpPr>
            <p:cNvPr id="2298" name="Circle"/>
            <p:cNvSpPr/>
            <p:nvPr/>
          </p:nvSpPr>
          <p:spPr>
            <a:xfrm>
              <a:off x="-656488" y="0"/>
              <a:ext cx="849198" cy="849197"/>
            </a:xfrm>
            <a:prstGeom prst="ellipse">
              <a:avLst/>
            </a:prstGeom>
            <a:solidFill>
              <a:schemeClr val="accent1"/>
            </a:solidFill>
            <a:ln w="12700" cap="flat">
              <a:noFill/>
              <a:miter lim="400000"/>
            </a:ln>
            <a:effectLst/>
          </p:spPr>
          <p:txBody>
            <a:bodyPr wrap="square" lIns="19050" tIns="19050" rIns="19050" bIns="1905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2300" name="2"/>
            <p:cNvSpPr/>
            <p:nvPr/>
          </p:nvSpPr>
          <p:spPr>
            <a:xfrm>
              <a:off x="79362" y="138848"/>
              <a:ext cx="690474" cy="62465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gn="ctr">
                <a:lnSpc>
                  <a:spcPct val="120000"/>
                </a:lnSpc>
                <a:defRPr sz="3000" cap="all" spc="150">
                  <a:latin typeface="+mn-lt"/>
                  <a:ea typeface="+mn-ea"/>
                  <a:cs typeface="+mn-cs"/>
                  <a:sym typeface="Montserrat Bold"/>
                </a:defRPr>
              </a:lvl1pPr>
            </a:lstStyle>
            <a:p>
              <a:endParaRPr sz="1500"/>
            </a:p>
          </p:txBody>
        </p:sp>
      </p:grpSp>
      <p:sp>
        <p:nvSpPr>
          <p:cNvPr id="8" name="Shape">
            <a:extLst>
              <a:ext uri="{FF2B5EF4-FFF2-40B4-BE49-F238E27FC236}">
                <a16:creationId xmlns:a16="http://schemas.microsoft.com/office/drawing/2014/main" id="{45180319-3850-7605-F48E-9BE2E4A4D97E}"/>
              </a:ext>
            </a:extLst>
          </p:cNvPr>
          <p:cNvSpPr/>
          <p:nvPr/>
        </p:nvSpPr>
        <p:spPr>
          <a:xfrm rot="5400000">
            <a:off x="7262475" y="494291"/>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pic>
        <p:nvPicPr>
          <p:cNvPr id="10" name="Picture 9" descr="A red circle with circles and dots&#10;&#10;Description automatically generated">
            <a:extLst>
              <a:ext uri="{FF2B5EF4-FFF2-40B4-BE49-F238E27FC236}">
                <a16:creationId xmlns:a16="http://schemas.microsoft.com/office/drawing/2014/main" id="{BC7DC8EA-3A48-8C77-50BB-8569E4800A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681" y="4489380"/>
            <a:ext cx="365132" cy="396655"/>
          </a:xfrm>
          <a:prstGeom prst="rect">
            <a:avLst/>
          </a:prstGeom>
        </p:spPr>
      </p:pic>
      <p:pic>
        <p:nvPicPr>
          <p:cNvPr id="11" name="Picture 10" descr="A red circle with circles and dots&#10;&#10;Description automatically generated">
            <a:extLst>
              <a:ext uri="{FF2B5EF4-FFF2-40B4-BE49-F238E27FC236}">
                <a16:creationId xmlns:a16="http://schemas.microsoft.com/office/drawing/2014/main" id="{5A25664E-89A0-B2D4-16B5-C5252F8E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0268" y="4489380"/>
            <a:ext cx="365132" cy="396655"/>
          </a:xfrm>
          <a:prstGeom prst="rect">
            <a:avLst/>
          </a:prstGeom>
        </p:spPr>
      </p:pic>
      <p:pic>
        <p:nvPicPr>
          <p:cNvPr id="12" name="Google Shape;1515;p7" descr="Icon&#10;&#10;Description automatically generated">
            <a:extLst>
              <a:ext uri="{FF2B5EF4-FFF2-40B4-BE49-F238E27FC236}">
                <a16:creationId xmlns:a16="http://schemas.microsoft.com/office/drawing/2014/main" id="{352AACE8-B16C-ECA8-D1A1-843934605B94}"/>
              </a:ext>
            </a:extLst>
          </p:cNvPr>
          <p:cNvPicPr preferRelativeResize="0"/>
          <p:nvPr/>
        </p:nvPicPr>
        <p:blipFill rotWithShape="1">
          <a:blip r:embed="rId6">
            <a:alphaModFix/>
          </a:blip>
          <a:srcRect/>
          <a:stretch/>
        </p:blipFill>
        <p:spPr>
          <a:xfrm>
            <a:off x="7278681" y="4538704"/>
            <a:ext cx="297804" cy="297804"/>
          </a:xfrm>
          <a:prstGeom prst="rect">
            <a:avLst/>
          </a:prstGeom>
          <a:noFill/>
          <a:ln>
            <a:noFill/>
          </a:ln>
        </p:spPr>
      </p:pic>
      <p:pic>
        <p:nvPicPr>
          <p:cNvPr id="13" name="Google Shape;1515;p7" descr="Icon&#10;&#10;Description automatically generated">
            <a:extLst>
              <a:ext uri="{FF2B5EF4-FFF2-40B4-BE49-F238E27FC236}">
                <a16:creationId xmlns:a16="http://schemas.microsoft.com/office/drawing/2014/main" id="{FFD111E9-D6A4-759B-5F3C-13129EF3BEA5}"/>
              </a:ext>
            </a:extLst>
          </p:cNvPr>
          <p:cNvPicPr preferRelativeResize="0"/>
          <p:nvPr/>
        </p:nvPicPr>
        <p:blipFill rotWithShape="1">
          <a:blip r:embed="rId6">
            <a:alphaModFix/>
          </a:blip>
          <a:srcRect/>
          <a:stretch/>
        </p:blipFill>
        <p:spPr>
          <a:xfrm>
            <a:off x="9523998" y="4539010"/>
            <a:ext cx="297804" cy="297804"/>
          </a:xfrm>
          <a:prstGeom prst="rect">
            <a:avLst/>
          </a:prstGeom>
          <a:noFill/>
          <a:ln>
            <a:noFill/>
          </a:ln>
        </p:spPr>
      </p:pic>
      <p:cxnSp>
        <p:nvCxnSpPr>
          <p:cNvPr id="15" name="Straight Connector 14">
            <a:extLst>
              <a:ext uri="{FF2B5EF4-FFF2-40B4-BE49-F238E27FC236}">
                <a16:creationId xmlns:a16="http://schemas.microsoft.com/office/drawing/2014/main" id="{181B3951-E9CE-D4D2-234A-1ED9B9953023}"/>
              </a:ext>
            </a:extLst>
          </p:cNvPr>
          <p:cNvCxnSpPr>
            <a:cxnSpLocks/>
          </p:cNvCxnSpPr>
          <p:nvPr/>
        </p:nvCxnSpPr>
        <p:spPr>
          <a:xfrm>
            <a:off x="7266845" y="5955633"/>
            <a:ext cx="1980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72E5A4F-1B89-46CB-A65E-A662737CCD7B}"/>
              </a:ext>
            </a:extLst>
          </p:cNvPr>
          <p:cNvCxnSpPr>
            <a:cxnSpLocks/>
          </p:cNvCxnSpPr>
          <p:nvPr/>
        </p:nvCxnSpPr>
        <p:spPr>
          <a:xfrm>
            <a:off x="9585303" y="5955633"/>
            <a:ext cx="19800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2" accel="50000" decel="50000" fill="hold" grpId="0" nodeType="withEffect">
                                  <p:stCondLst>
                                    <p:cond delay="0"/>
                                  </p:stCondLst>
                                  <p:iterate>
                                    <p:tmAbs val="0"/>
                                  </p:iterate>
                                  <p:childTnLst>
                                    <p:set>
                                      <p:cBhvr>
                                        <p:cTn id="6" fill="hold"/>
                                        <p:tgtEl>
                                          <p:spTgt spid="2288"/>
                                        </p:tgtEl>
                                        <p:attrNameLst>
                                          <p:attrName>style.visibility</p:attrName>
                                        </p:attrNameLst>
                                      </p:cBhvr>
                                      <p:to>
                                        <p:strVal val="visible"/>
                                      </p:to>
                                    </p:set>
                                    <p:anim calcmode="lin" valueType="num">
                                      <p:cBhvr>
                                        <p:cTn id="7" dur="1000" fill="hold"/>
                                        <p:tgtEl>
                                          <p:spTgt spid="2288"/>
                                        </p:tgtEl>
                                        <p:attrNameLst>
                                          <p:attrName>ppt_x</p:attrName>
                                        </p:attrNameLst>
                                      </p:cBhvr>
                                      <p:tavLst>
                                        <p:tav tm="0">
                                          <p:val>
                                            <p:strVal val="0-#ppt_w/2"/>
                                          </p:val>
                                        </p:tav>
                                        <p:tav tm="100000">
                                          <p:val>
                                            <p:strVal val="#ppt_x"/>
                                          </p:val>
                                        </p:tav>
                                      </p:tavLst>
                                    </p:anim>
                                    <p:anim calcmode="lin" valueType="num">
                                      <p:cBhvr>
                                        <p:cTn id="8" dur="1000" fill="hold"/>
                                        <p:tgtEl>
                                          <p:spTgt spid="2288"/>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2296"/>
                                        </p:tgtEl>
                                        <p:attrNameLst>
                                          <p:attrName>style.visibility</p:attrName>
                                        </p:attrNameLst>
                                      </p:cBhvr>
                                      <p:to>
                                        <p:strVal val="visible"/>
                                      </p:to>
                                    </p:set>
                                    <p:anim calcmode="lin" valueType="num">
                                      <p:cBhvr>
                                        <p:cTn id="11" dur="1000" fill="hold"/>
                                        <p:tgtEl>
                                          <p:spTgt spid="2296"/>
                                        </p:tgtEl>
                                        <p:attrNameLst>
                                          <p:attrName>ppt_x</p:attrName>
                                        </p:attrNameLst>
                                      </p:cBhvr>
                                      <p:tavLst>
                                        <p:tav tm="0">
                                          <p:val>
                                            <p:strVal val="#ppt_x"/>
                                          </p:val>
                                        </p:tav>
                                        <p:tav tm="100000">
                                          <p:val>
                                            <p:strVal val="#ppt_x"/>
                                          </p:val>
                                        </p:tav>
                                      </p:tavLst>
                                    </p:anim>
                                    <p:anim calcmode="lin" valueType="num">
                                      <p:cBhvr>
                                        <p:cTn id="12" dur="1000" fill="hold"/>
                                        <p:tgtEl>
                                          <p:spTgt spid="229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000"/>
                                  </p:stCondLst>
                                  <p:iterate>
                                    <p:tmAbs val="0"/>
                                  </p:iterate>
                                  <p:childTnLst>
                                    <p:set>
                                      <p:cBhvr>
                                        <p:cTn id="14" fill="hold"/>
                                        <p:tgtEl>
                                          <p:spTgt spid="2301"/>
                                        </p:tgtEl>
                                        <p:attrNameLst>
                                          <p:attrName>style.visibility</p:attrName>
                                        </p:attrNameLst>
                                      </p:cBhvr>
                                      <p:to>
                                        <p:strVal val="visible"/>
                                      </p:to>
                                    </p:set>
                                    <p:anim calcmode="lin" valueType="num">
                                      <p:cBhvr>
                                        <p:cTn id="15" dur="1000" fill="hold"/>
                                        <p:tgtEl>
                                          <p:spTgt spid="2301"/>
                                        </p:tgtEl>
                                        <p:attrNameLst>
                                          <p:attrName>ppt_x</p:attrName>
                                        </p:attrNameLst>
                                      </p:cBhvr>
                                      <p:tavLst>
                                        <p:tav tm="0">
                                          <p:val>
                                            <p:strVal val="#ppt_x"/>
                                          </p:val>
                                        </p:tav>
                                        <p:tav tm="100000">
                                          <p:val>
                                            <p:strVal val="#ppt_x"/>
                                          </p:val>
                                        </p:tav>
                                      </p:tavLst>
                                    </p:anim>
                                    <p:anim calcmode="lin" valueType="num">
                                      <p:cBhvr>
                                        <p:cTn id="16" dur="1000" fill="hold"/>
                                        <p:tgtEl>
                                          <p:spTgt spid="2301"/>
                                        </p:tgtEl>
                                        <p:attrNameLst>
                                          <p:attrName>ppt_y</p:attrName>
                                        </p:attrNameLst>
                                      </p:cBhvr>
                                      <p:tavLst>
                                        <p:tav tm="0">
                                          <p:val>
                                            <p:strVal val="1+#ppt_h/2"/>
                                          </p:val>
                                        </p:tav>
                                        <p:tav tm="100000">
                                          <p:val>
                                            <p:strVal val="#ppt_y"/>
                                          </p:val>
                                        </p:tav>
                                      </p:tavLst>
                                    </p:anim>
                                  </p:childTnLst>
                                </p:cTn>
                              </p:par>
                              <p:par>
                                <p:cTn id="17" presetID="2" presetClass="entr" presetSubtype="1" accel="50000" decel="50000" fill="hold" grpId="0" nodeType="withEffect">
                                  <p:stCondLst>
                                    <p:cond delay="500"/>
                                  </p:stCondLst>
                                  <p:iterate>
                                    <p:tmAbs val="0"/>
                                  </p:iterate>
                                  <p:childTnLst>
                                    <p:set>
                                      <p:cBhvr>
                                        <p:cTn id="18" fill="hold"/>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8" grpId="0" animBg="1" advAuto="0"/>
      <p:bldP spid="2296" grpId="0" animBg="1" advAuto="0"/>
      <p:bldP spid="2301" grpId="0" animBg="1" advAuto="0"/>
      <p:bldP spid="8"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apartment building, castle&#10;&#10;Description automatically generated">
            <a:extLst>
              <a:ext uri="{FF2B5EF4-FFF2-40B4-BE49-F238E27FC236}">
                <a16:creationId xmlns:a16="http://schemas.microsoft.com/office/drawing/2014/main" id="{2A770879-686E-550F-16BA-F350243D715C}"/>
              </a:ext>
            </a:extLst>
          </p:cNvPr>
          <p:cNvPicPr>
            <a:picLocks noChangeAspect="1"/>
          </p:cNvPicPr>
          <p:nvPr/>
        </p:nvPicPr>
        <p:blipFill rotWithShape="1">
          <a:blip r:embed="rId2">
            <a:extLst>
              <a:ext uri="{28A0092B-C50C-407E-A947-70E740481C1C}">
                <a14:useLocalDpi xmlns:a14="http://schemas.microsoft.com/office/drawing/2010/main" val="0"/>
              </a:ext>
            </a:extLst>
          </a:blip>
          <a:srcRect t="-428" b="8"/>
          <a:stretch/>
        </p:blipFill>
        <p:spPr>
          <a:xfrm>
            <a:off x="-6657" y="-92364"/>
            <a:ext cx="12459914" cy="7038109"/>
          </a:xfrm>
          <a:prstGeom prst="rect">
            <a:avLst/>
          </a:prstGeom>
        </p:spPr>
      </p:pic>
      <p:sp>
        <p:nvSpPr>
          <p:cNvPr id="26" name="Rectangle 25">
            <a:extLst>
              <a:ext uri="{FF2B5EF4-FFF2-40B4-BE49-F238E27FC236}">
                <a16:creationId xmlns:a16="http://schemas.microsoft.com/office/drawing/2014/main" id="{9A16F0F3-BB30-49C8-BE32-A969AE5B7B0A}"/>
              </a:ext>
            </a:extLst>
          </p:cNvPr>
          <p:cNvSpPr/>
          <p:nvPr/>
        </p:nvSpPr>
        <p:spPr>
          <a:xfrm>
            <a:off x="374318" y="238821"/>
            <a:ext cx="11492893" cy="6380357"/>
          </a:xfrm>
          <a:prstGeom prst="rect">
            <a:avLst/>
          </a:prstGeom>
          <a:solidFill>
            <a:srgbClr val="1D21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9" name="Rectangle 18">
            <a:extLst>
              <a:ext uri="{FF2B5EF4-FFF2-40B4-BE49-F238E27FC236}">
                <a16:creationId xmlns:a16="http://schemas.microsoft.com/office/drawing/2014/main" id="{49FC552D-704C-44FD-8EAC-76BA1C6486A1}"/>
              </a:ext>
            </a:extLst>
          </p:cNvPr>
          <p:cNvSpPr/>
          <p:nvPr/>
        </p:nvSpPr>
        <p:spPr>
          <a:xfrm>
            <a:off x="7330127" y="238821"/>
            <a:ext cx="4520187" cy="6380357"/>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sym typeface="Arial"/>
            </a:endParaRPr>
          </a:p>
        </p:txBody>
      </p:sp>
      <p:pic>
        <p:nvPicPr>
          <p:cNvPr id="30" name="Picture 29" descr="A picture containing text, sign, clipart&#10;&#10;Description automatically generated">
            <a:extLst>
              <a:ext uri="{FF2B5EF4-FFF2-40B4-BE49-F238E27FC236}">
                <a16:creationId xmlns:a16="http://schemas.microsoft.com/office/drawing/2014/main" id="{433593B9-C39B-459C-BB67-1BEF193C9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517" y="5964627"/>
            <a:ext cx="797823" cy="604411"/>
          </a:xfrm>
          <a:prstGeom prst="rect">
            <a:avLst/>
          </a:prstGeom>
        </p:spPr>
      </p:pic>
      <p:pic>
        <p:nvPicPr>
          <p:cNvPr id="40" name="Picture 39">
            <a:extLst>
              <a:ext uri="{FF2B5EF4-FFF2-40B4-BE49-F238E27FC236}">
                <a16:creationId xmlns:a16="http://schemas.microsoft.com/office/drawing/2014/main" id="{BF92586C-D581-4719-8285-9F95ADAE2975}"/>
              </a:ext>
            </a:extLst>
          </p:cNvPr>
          <p:cNvPicPr>
            <a:picLocks noChangeAspect="1"/>
          </p:cNvPicPr>
          <p:nvPr/>
        </p:nvPicPr>
        <p:blipFill>
          <a:blip r:embed="rId4">
            <a:alphaModFix/>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906014" y="3710789"/>
            <a:ext cx="4806153" cy="388261"/>
          </a:xfrm>
          <a:prstGeom prst="rect">
            <a:avLst/>
          </a:prstGeom>
        </p:spPr>
      </p:pic>
      <p:sp>
        <p:nvSpPr>
          <p:cNvPr id="42" name="TextBox 41">
            <a:extLst>
              <a:ext uri="{FF2B5EF4-FFF2-40B4-BE49-F238E27FC236}">
                <a16:creationId xmlns:a16="http://schemas.microsoft.com/office/drawing/2014/main" id="{9F4770D2-3D45-4FEF-9FF8-B180860844D1}"/>
              </a:ext>
            </a:extLst>
          </p:cNvPr>
          <p:cNvSpPr txBox="1"/>
          <p:nvPr/>
        </p:nvSpPr>
        <p:spPr>
          <a:xfrm>
            <a:off x="974780" y="3037000"/>
            <a:ext cx="43746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POVERTY CRIME</a:t>
            </a:r>
          </a:p>
        </p:txBody>
      </p:sp>
      <p:pic>
        <p:nvPicPr>
          <p:cNvPr id="43" name="Picture 42" descr="A picture containing background pattern&#10;&#10;Description automatically generated">
            <a:extLst>
              <a:ext uri="{FF2B5EF4-FFF2-40B4-BE49-F238E27FC236}">
                <a16:creationId xmlns:a16="http://schemas.microsoft.com/office/drawing/2014/main" id="{8077B77A-6A6A-49F4-8959-2FBC6A65A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657" y="0"/>
            <a:ext cx="1390774" cy="1634978"/>
          </a:xfrm>
          <a:prstGeom prst="rect">
            <a:avLst/>
          </a:prstGeom>
        </p:spPr>
      </p:pic>
      <p:pic>
        <p:nvPicPr>
          <p:cNvPr id="15" name="Picture 14">
            <a:extLst>
              <a:ext uri="{FF2B5EF4-FFF2-40B4-BE49-F238E27FC236}">
                <a16:creationId xmlns:a16="http://schemas.microsoft.com/office/drawing/2014/main" id="{39B14908-5373-4935-A6EC-5682DDBC9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813" y="6055489"/>
            <a:ext cx="2560446" cy="278984"/>
          </a:xfrm>
          <a:prstGeom prst="rect">
            <a:avLst/>
          </a:prstGeom>
        </p:spPr>
      </p:pic>
      <p:pic>
        <p:nvPicPr>
          <p:cNvPr id="16" name="Picture 15">
            <a:extLst>
              <a:ext uri="{FF2B5EF4-FFF2-40B4-BE49-F238E27FC236}">
                <a16:creationId xmlns:a16="http://schemas.microsoft.com/office/drawing/2014/main" id="{4646F90B-A0E9-407F-8AEE-CA0DA7B3AB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60" y="6185256"/>
            <a:ext cx="4285162" cy="346173"/>
          </a:xfrm>
          <a:prstGeom prst="rect">
            <a:avLst/>
          </a:prstGeom>
        </p:spPr>
      </p:pic>
      <p:pic>
        <p:nvPicPr>
          <p:cNvPr id="20" name="Picture 19">
            <a:extLst>
              <a:ext uri="{FF2B5EF4-FFF2-40B4-BE49-F238E27FC236}">
                <a16:creationId xmlns:a16="http://schemas.microsoft.com/office/drawing/2014/main" id="{DC12FBAC-FF29-4E17-9725-7407F6C1143A}"/>
              </a:ext>
            </a:extLst>
          </p:cNvPr>
          <p:cNvPicPr>
            <a:picLocks noChangeAspect="1"/>
          </p:cNvPicPr>
          <p:nvPr/>
        </p:nvPicPr>
        <p:blipFill rotWithShape="1">
          <a:blip r:embed="rId9">
            <a:extLst>
              <a:ext uri="{28A0092B-C50C-407E-A947-70E740481C1C}">
                <a14:useLocalDpi xmlns:a14="http://schemas.microsoft.com/office/drawing/2010/main" val="0"/>
              </a:ext>
            </a:extLst>
          </a:blip>
          <a:srcRect l="34551"/>
          <a:stretch/>
        </p:blipFill>
        <p:spPr>
          <a:xfrm>
            <a:off x="7330127" y="883713"/>
            <a:ext cx="3657995" cy="631679"/>
          </a:xfrm>
          <a:prstGeom prst="rect">
            <a:avLst/>
          </a:prstGeom>
        </p:spPr>
      </p:pic>
      <p:sp>
        <p:nvSpPr>
          <p:cNvPr id="21" name="TextBox 20">
            <a:extLst>
              <a:ext uri="{FF2B5EF4-FFF2-40B4-BE49-F238E27FC236}">
                <a16:creationId xmlns:a16="http://schemas.microsoft.com/office/drawing/2014/main" id="{D10821DB-EB9D-4940-9102-5B4C670E5D6E}"/>
              </a:ext>
            </a:extLst>
          </p:cNvPr>
          <p:cNvSpPr txBox="1"/>
          <p:nvPr/>
        </p:nvSpPr>
        <p:spPr>
          <a:xfrm>
            <a:off x="7702864" y="715836"/>
            <a:ext cx="3979117"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MORE PHYSICAL…</a:t>
            </a:r>
            <a:endParaRPr kumimoji="0" lang="en-ZA"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22" name="Picture 21">
            <a:extLst>
              <a:ext uri="{FF2B5EF4-FFF2-40B4-BE49-F238E27FC236}">
                <a16:creationId xmlns:a16="http://schemas.microsoft.com/office/drawing/2014/main" id="{201EAC5B-5095-432D-97A8-17E0B3BA674B}"/>
              </a:ext>
            </a:extLst>
          </p:cNvPr>
          <p:cNvPicPr>
            <a:picLocks noChangeAspect="1"/>
          </p:cNvPicPr>
          <p:nvPr/>
        </p:nvPicPr>
        <p:blipFill rotWithShape="1">
          <a:blip r:embed="rId9">
            <a:extLst>
              <a:ext uri="{28A0092B-C50C-407E-A947-70E740481C1C}">
                <a14:useLocalDpi xmlns:a14="http://schemas.microsoft.com/office/drawing/2010/main" val="0"/>
              </a:ext>
            </a:extLst>
          </a:blip>
          <a:srcRect l="34551"/>
          <a:stretch/>
        </p:blipFill>
        <p:spPr>
          <a:xfrm>
            <a:off x="7326061" y="1746461"/>
            <a:ext cx="3657995" cy="631679"/>
          </a:xfrm>
          <a:prstGeom prst="rect">
            <a:avLst/>
          </a:prstGeom>
        </p:spPr>
      </p:pic>
      <p:sp>
        <p:nvSpPr>
          <p:cNvPr id="23" name="TextBox 22">
            <a:extLst>
              <a:ext uri="{FF2B5EF4-FFF2-40B4-BE49-F238E27FC236}">
                <a16:creationId xmlns:a16="http://schemas.microsoft.com/office/drawing/2014/main" id="{EB4F01DE-12DB-41B2-BDB7-04BB7A6C5C1E}"/>
              </a:ext>
            </a:extLst>
          </p:cNvPr>
          <p:cNvSpPr txBox="1"/>
          <p:nvPr/>
        </p:nvSpPr>
        <p:spPr>
          <a:xfrm>
            <a:off x="7720570" y="1578584"/>
            <a:ext cx="3979117"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MUGGINGS</a:t>
            </a:r>
            <a:endParaRPr kumimoji="0" lang="en-ZA"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27" name="Picture 26">
            <a:extLst>
              <a:ext uri="{FF2B5EF4-FFF2-40B4-BE49-F238E27FC236}">
                <a16:creationId xmlns:a16="http://schemas.microsoft.com/office/drawing/2014/main" id="{95FD697D-2A60-4451-B1F5-E968A865CFCC}"/>
              </a:ext>
            </a:extLst>
          </p:cNvPr>
          <p:cNvPicPr>
            <a:picLocks noChangeAspect="1"/>
          </p:cNvPicPr>
          <p:nvPr/>
        </p:nvPicPr>
        <p:blipFill rotWithShape="1">
          <a:blip r:embed="rId9">
            <a:extLst>
              <a:ext uri="{28A0092B-C50C-407E-A947-70E740481C1C}">
                <a14:useLocalDpi xmlns:a14="http://schemas.microsoft.com/office/drawing/2010/main" val="0"/>
              </a:ext>
            </a:extLst>
          </a:blip>
          <a:srcRect l="34551"/>
          <a:stretch/>
        </p:blipFill>
        <p:spPr>
          <a:xfrm>
            <a:off x="7326061" y="2525174"/>
            <a:ext cx="3657995" cy="631679"/>
          </a:xfrm>
          <a:prstGeom prst="rect">
            <a:avLst/>
          </a:prstGeom>
        </p:spPr>
      </p:pic>
      <p:sp>
        <p:nvSpPr>
          <p:cNvPr id="28" name="TextBox 27">
            <a:extLst>
              <a:ext uri="{FF2B5EF4-FFF2-40B4-BE49-F238E27FC236}">
                <a16:creationId xmlns:a16="http://schemas.microsoft.com/office/drawing/2014/main" id="{0F754901-59EE-4817-A9B5-4BEA9A072FB8}"/>
              </a:ext>
            </a:extLst>
          </p:cNvPr>
          <p:cNvSpPr txBox="1"/>
          <p:nvPr/>
        </p:nvSpPr>
        <p:spPr>
          <a:xfrm>
            <a:off x="7720570" y="2357297"/>
            <a:ext cx="3979117"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HOUSE ROBBERY</a:t>
            </a:r>
            <a:endParaRPr kumimoji="0" lang="en-ZA"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29" name="Picture 28">
            <a:extLst>
              <a:ext uri="{FF2B5EF4-FFF2-40B4-BE49-F238E27FC236}">
                <a16:creationId xmlns:a16="http://schemas.microsoft.com/office/drawing/2014/main" id="{523E8358-A96B-4B12-8A51-6E8088EB8ABE}"/>
              </a:ext>
            </a:extLst>
          </p:cNvPr>
          <p:cNvPicPr>
            <a:picLocks noChangeAspect="1"/>
          </p:cNvPicPr>
          <p:nvPr/>
        </p:nvPicPr>
        <p:blipFill rotWithShape="1">
          <a:blip r:embed="rId9">
            <a:extLst>
              <a:ext uri="{28A0092B-C50C-407E-A947-70E740481C1C}">
                <a14:useLocalDpi xmlns:a14="http://schemas.microsoft.com/office/drawing/2010/main" val="0"/>
              </a:ext>
            </a:extLst>
          </a:blip>
          <a:srcRect l="34551"/>
          <a:stretch/>
        </p:blipFill>
        <p:spPr>
          <a:xfrm>
            <a:off x="7326061" y="3366607"/>
            <a:ext cx="3657995" cy="631679"/>
          </a:xfrm>
          <a:prstGeom prst="rect">
            <a:avLst/>
          </a:prstGeom>
        </p:spPr>
      </p:pic>
      <p:sp>
        <p:nvSpPr>
          <p:cNvPr id="31" name="TextBox 30">
            <a:extLst>
              <a:ext uri="{FF2B5EF4-FFF2-40B4-BE49-F238E27FC236}">
                <a16:creationId xmlns:a16="http://schemas.microsoft.com/office/drawing/2014/main" id="{00E0593F-FB05-4AEC-AB9D-E8B9C4C14E4D}"/>
              </a:ext>
            </a:extLst>
          </p:cNvPr>
          <p:cNvSpPr txBox="1"/>
          <p:nvPr/>
        </p:nvSpPr>
        <p:spPr>
          <a:xfrm>
            <a:off x="7720570" y="3198730"/>
            <a:ext cx="3979117"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BUSINESS ROBBERY</a:t>
            </a:r>
            <a:endParaRPr kumimoji="0" lang="en-ZA"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47" name="Picture 46">
            <a:extLst>
              <a:ext uri="{FF2B5EF4-FFF2-40B4-BE49-F238E27FC236}">
                <a16:creationId xmlns:a16="http://schemas.microsoft.com/office/drawing/2014/main" id="{1D42BD40-7FDF-44DB-99BB-C726B050ACFD}"/>
              </a:ext>
            </a:extLst>
          </p:cNvPr>
          <p:cNvPicPr>
            <a:picLocks noChangeAspect="1"/>
          </p:cNvPicPr>
          <p:nvPr/>
        </p:nvPicPr>
        <p:blipFill rotWithShape="1">
          <a:blip r:embed="rId9">
            <a:extLst>
              <a:ext uri="{28A0092B-C50C-407E-A947-70E740481C1C}">
                <a14:useLocalDpi xmlns:a14="http://schemas.microsoft.com/office/drawing/2010/main" val="0"/>
              </a:ext>
            </a:extLst>
          </a:blip>
          <a:srcRect l="34478" r="-1"/>
          <a:stretch/>
        </p:blipFill>
        <p:spPr>
          <a:xfrm>
            <a:off x="7326061" y="4188864"/>
            <a:ext cx="3662061" cy="631679"/>
          </a:xfrm>
          <a:prstGeom prst="rect">
            <a:avLst/>
          </a:prstGeom>
        </p:spPr>
      </p:pic>
      <p:sp>
        <p:nvSpPr>
          <p:cNvPr id="48" name="TextBox 47">
            <a:extLst>
              <a:ext uri="{FF2B5EF4-FFF2-40B4-BE49-F238E27FC236}">
                <a16:creationId xmlns:a16="http://schemas.microsoft.com/office/drawing/2014/main" id="{25ADA3BF-998A-44D9-B57C-71CF0EED4FD2}"/>
              </a:ext>
            </a:extLst>
          </p:cNvPr>
          <p:cNvSpPr txBox="1"/>
          <p:nvPr/>
        </p:nvSpPr>
        <p:spPr>
          <a:xfrm>
            <a:off x="7702864" y="4020987"/>
            <a:ext cx="3979117"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PETTY THEFT</a:t>
            </a:r>
            <a:endParaRPr kumimoji="0" lang="en-ZA"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49" name="Picture 48">
            <a:extLst>
              <a:ext uri="{FF2B5EF4-FFF2-40B4-BE49-F238E27FC236}">
                <a16:creationId xmlns:a16="http://schemas.microsoft.com/office/drawing/2014/main" id="{AFB5B906-520A-4ED0-A29A-D6AC4DD32128}"/>
              </a:ext>
            </a:extLst>
          </p:cNvPr>
          <p:cNvPicPr>
            <a:picLocks noChangeAspect="1"/>
          </p:cNvPicPr>
          <p:nvPr/>
        </p:nvPicPr>
        <p:blipFill rotWithShape="1">
          <a:blip r:embed="rId9">
            <a:extLst>
              <a:ext uri="{28A0092B-C50C-407E-A947-70E740481C1C}">
                <a14:useLocalDpi xmlns:a14="http://schemas.microsoft.com/office/drawing/2010/main" val="0"/>
              </a:ext>
            </a:extLst>
          </a:blip>
          <a:srcRect l="34478" r="-1"/>
          <a:stretch/>
        </p:blipFill>
        <p:spPr>
          <a:xfrm>
            <a:off x="7321995" y="4986303"/>
            <a:ext cx="3662061" cy="631679"/>
          </a:xfrm>
          <a:prstGeom prst="rect">
            <a:avLst/>
          </a:prstGeom>
        </p:spPr>
      </p:pic>
      <p:sp>
        <p:nvSpPr>
          <p:cNvPr id="50" name="TextBox 49">
            <a:extLst>
              <a:ext uri="{FF2B5EF4-FFF2-40B4-BE49-F238E27FC236}">
                <a16:creationId xmlns:a16="http://schemas.microsoft.com/office/drawing/2014/main" id="{30DEA2C9-B9FA-4345-B344-B78807810EFC}"/>
              </a:ext>
            </a:extLst>
          </p:cNvPr>
          <p:cNvSpPr txBox="1"/>
          <p:nvPr/>
        </p:nvSpPr>
        <p:spPr>
          <a:xfrm>
            <a:off x="7720570" y="4818426"/>
            <a:ext cx="3979117"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LOWER VALUES</a:t>
            </a:r>
            <a:endParaRPr kumimoji="0" lang="en-ZA"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51" name="Picture 50">
            <a:extLst>
              <a:ext uri="{FF2B5EF4-FFF2-40B4-BE49-F238E27FC236}">
                <a16:creationId xmlns:a16="http://schemas.microsoft.com/office/drawing/2014/main" id="{8024F285-3DE2-4112-A58D-D2765BB43841}"/>
              </a:ext>
            </a:extLst>
          </p:cNvPr>
          <p:cNvPicPr>
            <a:picLocks noChangeAspect="1"/>
          </p:cNvPicPr>
          <p:nvPr/>
        </p:nvPicPr>
        <p:blipFill rotWithShape="1">
          <a:blip r:embed="rId9">
            <a:extLst>
              <a:ext uri="{28A0092B-C50C-407E-A947-70E740481C1C}">
                <a14:useLocalDpi xmlns:a14="http://schemas.microsoft.com/office/drawing/2010/main" val="0"/>
              </a:ext>
            </a:extLst>
          </a:blip>
          <a:srcRect l="34623"/>
          <a:stretch/>
        </p:blipFill>
        <p:spPr>
          <a:xfrm>
            <a:off x="7330127" y="5732353"/>
            <a:ext cx="3653929" cy="631679"/>
          </a:xfrm>
          <a:prstGeom prst="rect">
            <a:avLst/>
          </a:prstGeom>
        </p:spPr>
      </p:pic>
      <p:sp>
        <p:nvSpPr>
          <p:cNvPr id="52" name="TextBox 51">
            <a:extLst>
              <a:ext uri="{FF2B5EF4-FFF2-40B4-BE49-F238E27FC236}">
                <a16:creationId xmlns:a16="http://schemas.microsoft.com/office/drawing/2014/main" id="{EBB33C1F-027C-4881-A5E5-61C2C63143D2}"/>
              </a:ext>
            </a:extLst>
          </p:cNvPr>
          <p:cNvSpPr txBox="1"/>
          <p:nvPr/>
        </p:nvSpPr>
        <p:spPr>
          <a:xfrm>
            <a:off x="7720570" y="5564477"/>
            <a:ext cx="3979117"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&amp; HIGHER VOLUMES</a:t>
            </a:r>
            <a:endParaRPr kumimoji="0" lang="en-ZA"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869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randombar(horizontal)">
                                      <p:cBhvr>
                                        <p:cTn id="39" dur="500"/>
                                        <p:tgtEl>
                                          <p:spTgt spid="48"/>
                                        </p:tgtEl>
                                      </p:cBhvr>
                                    </p:animEffect>
                                  </p:childTnLst>
                                </p:cTn>
                              </p:par>
                              <p:par>
                                <p:cTn id="40" presetID="14" presetClass="entr" presetSubtype="1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randombar(horizontal)">
                                      <p:cBhvr>
                                        <p:cTn id="47" dur="500"/>
                                        <p:tgtEl>
                                          <p:spTgt spid="50"/>
                                        </p:tgtEl>
                                      </p:cBhvr>
                                    </p:animEffect>
                                  </p:childTnLst>
                                </p:cTn>
                              </p:par>
                              <p:par>
                                <p:cTn id="48" presetID="14" presetClass="entr" presetSubtype="1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randombar(horizontal)">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randombar(horizontal)">
                                      <p:cBhvr>
                                        <p:cTn id="55" dur="500"/>
                                        <p:tgtEl>
                                          <p:spTgt spid="52"/>
                                        </p:tgtEl>
                                      </p:cBhvr>
                                    </p:animEffect>
                                  </p:childTnLst>
                                </p:cTn>
                              </p:par>
                              <p:par>
                                <p:cTn id="56" presetID="14" presetClass="entr" presetSubtype="1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randombar(horizontal)">
                                      <p:cBhvr>
                                        <p:cTn id="5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8" grpId="0"/>
      <p:bldP spid="31" grpId="0"/>
      <p:bldP spid="48" grpId="0"/>
      <p:bldP spid="50" grpId="0"/>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n object&#10;&#10;Description automatically generated with low confidence">
            <a:extLst>
              <a:ext uri="{FF2B5EF4-FFF2-40B4-BE49-F238E27FC236}">
                <a16:creationId xmlns:a16="http://schemas.microsoft.com/office/drawing/2014/main" id="{29A9635E-27AE-09F5-93FD-143D99937746}"/>
              </a:ext>
            </a:extLst>
          </p:cNvPr>
          <p:cNvPicPr>
            <a:picLocks noChangeAspect="1"/>
          </p:cNvPicPr>
          <p:nvPr/>
        </p:nvPicPr>
        <p:blipFill rotWithShape="1">
          <a:blip r:embed="rId2">
            <a:extLst>
              <a:ext uri="{28A0092B-C50C-407E-A947-70E740481C1C}">
                <a14:useLocalDpi xmlns:a14="http://schemas.microsoft.com/office/drawing/2010/main" val="0"/>
              </a:ext>
            </a:extLst>
          </a:blip>
          <a:srcRect l="-64" t="11175" r="14184" b="16413"/>
          <a:stretch/>
        </p:blipFill>
        <p:spPr>
          <a:xfrm flipH="1">
            <a:off x="6657" y="15241"/>
            <a:ext cx="12187758" cy="6858000"/>
          </a:xfrm>
          <a:prstGeom prst="rect">
            <a:avLst/>
          </a:prstGeom>
        </p:spPr>
      </p:pic>
      <p:sp>
        <p:nvSpPr>
          <p:cNvPr id="26" name="Rectangle 25">
            <a:extLst>
              <a:ext uri="{FF2B5EF4-FFF2-40B4-BE49-F238E27FC236}">
                <a16:creationId xmlns:a16="http://schemas.microsoft.com/office/drawing/2014/main" id="{9A16F0F3-BB30-49C8-BE32-A969AE5B7B0A}"/>
              </a:ext>
            </a:extLst>
          </p:cNvPr>
          <p:cNvSpPr/>
          <p:nvPr/>
        </p:nvSpPr>
        <p:spPr>
          <a:xfrm>
            <a:off x="374318" y="116273"/>
            <a:ext cx="11492893" cy="6380357"/>
          </a:xfrm>
          <a:prstGeom prst="rect">
            <a:avLst/>
          </a:prstGeom>
          <a:solidFill>
            <a:srgbClr val="1D21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9" name="Rectangle 18">
            <a:extLst>
              <a:ext uri="{FF2B5EF4-FFF2-40B4-BE49-F238E27FC236}">
                <a16:creationId xmlns:a16="http://schemas.microsoft.com/office/drawing/2014/main" id="{49FC552D-704C-44FD-8EAC-76BA1C6486A1}"/>
              </a:ext>
            </a:extLst>
          </p:cNvPr>
          <p:cNvSpPr/>
          <p:nvPr/>
        </p:nvSpPr>
        <p:spPr>
          <a:xfrm>
            <a:off x="6740201" y="238821"/>
            <a:ext cx="5110114" cy="6380357"/>
          </a:xfrm>
          <a:prstGeom prst="rect">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sym typeface="Arial"/>
            </a:endParaRPr>
          </a:p>
        </p:txBody>
      </p:sp>
      <p:pic>
        <p:nvPicPr>
          <p:cNvPr id="30" name="Picture 29" descr="A picture containing text, sign, clipart&#10;&#10;Description automatically generated">
            <a:extLst>
              <a:ext uri="{FF2B5EF4-FFF2-40B4-BE49-F238E27FC236}">
                <a16:creationId xmlns:a16="http://schemas.microsoft.com/office/drawing/2014/main" id="{433593B9-C39B-459C-BB67-1BEF193C9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024" y="5791967"/>
            <a:ext cx="797823" cy="604411"/>
          </a:xfrm>
          <a:prstGeom prst="rect">
            <a:avLst/>
          </a:prstGeom>
        </p:spPr>
      </p:pic>
      <p:pic>
        <p:nvPicPr>
          <p:cNvPr id="40" name="Picture 39">
            <a:extLst>
              <a:ext uri="{FF2B5EF4-FFF2-40B4-BE49-F238E27FC236}">
                <a16:creationId xmlns:a16="http://schemas.microsoft.com/office/drawing/2014/main" id="{BF92586C-D581-4719-8285-9F95ADAE2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18" y="3807692"/>
            <a:ext cx="5205706" cy="388261"/>
          </a:xfrm>
          <a:prstGeom prst="rect">
            <a:avLst/>
          </a:prstGeom>
        </p:spPr>
      </p:pic>
      <p:sp>
        <p:nvSpPr>
          <p:cNvPr id="42" name="TextBox 41">
            <a:extLst>
              <a:ext uri="{FF2B5EF4-FFF2-40B4-BE49-F238E27FC236}">
                <a16:creationId xmlns:a16="http://schemas.microsoft.com/office/drawing/2014/main" id="{9F4770D2-3D45-4FEF-9FF8-B180860844D1}"/>
              </a:ext>
            </a:extLst>
          </p:cNvPr>
          <p:cNvSpPr txBox="1"/>
          <p:nvPr/>
        </p:nvSpPr>
        <p:spPr>
          <a:xfrm>
            <a:off x="425518" y="3215203"/>
            <a:ext cx="55534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PROFESSIONAL  CRIMES</a:t>
            </a:r>
          </a:p>
        </p:txBody>
      </p:sp>
      <p:pic>
        <p:nvPicPr>
          <p:cNvPr id="43" name="Picture 42" descr="A picture containing background pattern&#10;&#10;Description automatically generated">
            <a:extLst>
              <a:ext uri="{FF2B5EF4-FFF2-40B4-BE49-F238E27FC236}">
                <a16:creationId xmlns:a16="http://schemas.microsoft.com/office/drawing/2014/main" id="{8077B77A-6A6A-49F4-8959-2FBC6A65A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57" y="0"/>
            <a:ext cx="1390774" cy="1634978"/>
          </a:xfrm>
          <a:prstGeom prst="rect">
            <a:avLst/>
          </a:prstGeom>
        </p:spPr>
      </p:pic>
      <p:pic>
        <p:nvPicPr>
          <p:cNvPr id="15" name="Picture 14">
            <a:extLst>
              <a:ext uri="{FF2B5EF4-FFF2-40B4-BE49-F238E27FC236}">
                <a16:creationId xmlns:a16="http://schemas.microsoft.com/office/drawing/2014/main" id="{39B14908-5373-4935-A6EC-5682DDBC9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813" y="6055489"/>
            <a:ext cx="2560446" cy="278984"/>
          </a:xfrm>
          <a:prstGeom prst="rect">
            <a:avLst/>
          </a:prstGeom>
        </p:spPr>
      </p:pic>
      <p:pic>
        <p:nvPicPr>
          <p:cNvPr id="16" name="Picture 15">
            <a:extLst>
              <a:ext uri="{FF2B5EF4-FFF2-40B4-BE49-F238E27FC236}">
                <a16:creationId xmlns:a16="http://schemas.microsoft.com/office/drawing/2014/main" id="{4646F90B-A0E9-407F-8AEE-CA0DA7B3A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60" y="6185256"/>
            <a:ext cx="4285162" cy="346173"/>
          </a:xfrm>
          <a:prstGeom prst="rect">
            <a:avLst/>
          </a:prstGeom>
        </p:spPr>
      </p:pic>
      <p:sp>
        <p:nvSpPr>
          <p:cNvPr id="4" name="Rectangle 3">
            <a:extLst>
              <a:ext uri="{FF2B5EF4-FFF2-40B4-BE49-F238E27FC236}">
                <a16:creationId xmlns:a16="http://schemas.microsoft.com/office/drawing/2014/main" id="{176F276E-CE27-25EA-3369-33ACE07BCACF}"/>
              </a:ext>
            </a:extLst>
          </p:cNvPr>
          <p:cNvSpPr/>
          <p:nvPr/>
        </p:nvSpPr>
        <p:spPr>
          <a:xfrm>
            <a:off x="6986829" y="617883"/>
            <a:ext cx="4392371" cy="458256"/>
          </a:xfrm>
          <a:prstGeom prst="rect">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BE1E2D"/>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9219E7FA-A568-4B0F-975A-EFC0131F4B34}"/>
              </a:ext>
            </a:extLst>
          </p:cNvPr>
          <p:cNvSpPr txBox="1"/>
          <p:nvPr/>
        </p:nvSpPr>
        <p:spPr>
          <a:xfrm>
            <a:off x="7003725" y="484539"/>
            <a:ext cx="4679975" cy="25423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BE1E2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PHYSICAL CRIME:</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endParaRPr kumimoji="0" lang="en-US" sz="1000" b="1" i="0" u="none" strike="noStrike" kern="1200" cap="none" spc="0" normalizeH="0" baseline="0" noProof="0" dirty="0">
              <a:ln>
                <a:noFill/>
              </a:ln>
              <a:solidFill>
                <a:srgbClr val="1D2233"/>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1D2233"/>
                </a:solidFill>
                <a:effectLst/>
                <a:uLnTx/>
                <a:uFillTx/>
                <a:latin typeface="Calibri" panose="020F0502020204030204"/>
                <a:ea typeface="+mn-ea"/>
                <a:cs typeface="Arial"/>
                <a:sym typeface="Arial"/>
              </a:rPr>
              <a:t>Kidnappings	</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1D2233"/>
                </a:solidFill>
                <a:effectLst/>
                <a:uLnTx/>
                <a:uFillTx/>
                <a:latin typeface="Calibri" panose="020F0502020204030204"/>
                <a:ea typeface="+mn-ea"/>
                <a:cs typeface="Arial"/>
                <a:sym typeface="Arial"/>
              </a:rPr>
              <a:t>Human Trafficking </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1D2233"/>
                </a:solidFill>
                <a:effectLst/>
                <a:uLnTx/>
                <a:uFillTx/>
                <a:latin typeface="Calibri" panose="020F0502020204030204"/>
                <a:ea typeface="+mn-ea"/>
                <a:cs typeface="Arial"/>
                <a:sym typeface="Arial"/>
              </a:rPr>
              <a:t>Murder </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1D2233"/>
                </a:solidFill>
                <a:effectLst/>
                <a:uLnTx/>
                <a:uFillTx/>
                <a:latin typeface="Calibri" panose="020F0502020204030204"/>
                <a:ea typeface="+mn-ea"/>
                <a:cs typeface="Arial"/>
                <a:sym typeface="Arial"/>
              </a:rPr>
              <a:t>Home and Business Robberies – scale! </a:t>
            </a:r>
          </a:p>
        </p:txBody>
      </p:sp>
      <p:sp>
        <p:nvSpPr>
          <p:cNvPr id="6" name="Rectangle 5">
            <a:extLst>
              <a:ext uri="{FF2B5EF4-FFF2-40B4-BE49-F238E27FC236}">
                <a16:creationId xmlns:a16="http://schemas.microsoft.com/office/drawing/2014/main" id="{BF10DAA2-6530-723A-8475-E4B964FA4933}"/>
              </a:ext>
            </a:extLst>
          </p:cNvPr>
          <p:cNvSpPr/>
          <p:nvPr/>
        </p:nvSpPr>
        <p:spPr>
          <a:xfrm>
            <a:off x="6986829" y="3452523"/>
            <a:ext cx="4392371" cy="458256"/>
          </a:xfrm>
          <a:prstGeom prst="rect">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BE1E2D"/>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AFB8E50D-F828-A1FF-0FFC-79D68476B8A9}"/>
              </a:ext>
            </a:extLst>
          </p:cNvPr>
          <p:cNvSpPr txBox="1"/>
          <p:nvPr/>
        </p:nvSpPr>
        <p:spPr>
          <a:xfrm>
            <a:off x="7003725" y="3319179"/>
            <a:ext cx="4679975" cy="29578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BE1E2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VEHICLE CRIME:</a:t>
            </a:r>
            <a:endParaRPr kumimoji="0" lang="en-US" sz="1800" b="1" i="0" u="none" strike="noStrike" kern="1200" cap="none" spc="0" normalizeH="0" baseline="0" noProof="0" dirty="0">
              <a:ln>
                <a:noFill/>
              </a:ln>
              <a:solidFill>
                <a:srgbClr val="1D2233"/>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endParaRPr kumimoji="0" lang="en-US" sz="1000" b="1" i="0" u="none" strike="noStrike" kern="1200" cap="none" spc="0" normalizeH="0" baseline="0" noProof="0" dirty="0">
              <a:ln>
                <a:noFill/>
              </a:ln>
              <a:solidFill>
                <a:srgbClr val="1D2233"/>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1D2233"/>
                </a:solidFill>
                <a:effectLst/>
                <a:uLnTx/>
                <a:uFillTx/>
                <a:latin typeface="Calibri" panose="020F0502020204030204"/>
                <a:ea typeface="+mn-ea"/>
                <a:cs typeface="Arial"/>
                <a:sym typeface="Arial"/>
              </a:rPr>
              <a:t>Hijacking</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1D2233"/>
                </a:solidFill>
                <a:effectLst/>
                <a:uLnTx/>
                <a:uFillTx/>
                <a:latin typeface="Calibri" panose="020F0502020204030204"/>
                <a:ea typeface="+mn-ea"/>
                <a:cs typeface="Arial"/>
                <a:sym typeface="Arial"/>
              </a:rPr>
              <a:t>Targeted and sophisticated Vehicle Theft – Cyber element. </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1D2233"/>
                </a:solidFill>
                <a:effectLst/>
                <a:uLnTx/>
                <a:uFillTx/>
                <a:latin typeface="Calibri" panose="020F0502020204030204"/>
                <a:ea typeface="+mn-ea"/>
                <a:cs typeface="Arial"/>
                <a:sym typeface="Arial"/>
              </a:rPr>
              <a:t>Money Laundering.</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1D2233"/>
                </a:solidFill>
                <a:effectLst/>
                <a:uLnTx/>
                <a:uFillTx/>
                <a:latin typeface="Calibri" panose="020F0502020204030204"/>
                <a:ea typeface="+mn-ea"/>
                <a:cs typeface="Arial"/>
                <a:sym typeface="Arial"/>
              </a:rPr>
              <a:t>Profile Creation – see ID Theft…</a:t>
            </a:r>
          </a:p>
        </p:txBody>
      </p:sp>
    </p:spTree>
    <p:extLst>
      <p:ext uri="{BB962C8B-B14F-4D97-AF65-F5344CB8AC3E}">
        <p14:creationId xmlns:p14="http://schemas.microsoft.com/office/powerpoint/2010/main" val="37890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10;&#10;Description automatically generated">
            <a:extLst>
              <a:ext uri="{FF2B5EF4-FFF2-40B4-BE49-F238E27FC236}">
                <a16:creationId xmlns:a16="http://schemas.microsoft.com/office/drawing/2014/main" id="{41FA1DF2-C7A5-E889-9735-D3B4D9B51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570"/>
            <a:ext cx="12223249" cy="6876570"/>
          </a:xfrm>
          <a:prstGeom prst="rect">
            <a:avLst/>
          </a:prstGeom>
        </p:spPr>
      </p:pic>
      <p:pic>
        <p:nvPicPr>
          <p:cNvPr id="14" name="Picture 13" descr="Icon&#10;&#10;Description automatically generated">
            <a:extLst>
              <a:ext uri="{FF2B5EF4-FFF2-40B4-BE49-F238E27FC236}">
                <a16:creationId xmlns:a16="http://schemas.microsoft.com/office/drawing/2014/main" id="{B6B3E2DA-EED5-48C0-9C25-2C1FF84FF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9859" y="198696"/>
            <a:ext cx="559736" cy="559736"/>
          </a:xfrm>
          <a:prstGeom prst="rect">
            <a:avLst/>
          </a:prstGeom>
        </p:spPr>
      </p:pic>
      <p:sp>
        <p:nvSpPr>
          <p:cNvPr id="3" name="Rectangle 2">
            <a:extLst>
              <a:ext uri="{FF2B5EF4-FFF2-40B4-BE49-F238E27FC236}">
                <a16:creationId xmlns:a16="http://schemas.microsoft.com/office/drawing/2014/main" id="{A3440E6C-2000-A405-70A2-A560484E2201}"/>
              </a:ext>
            </a:extLst>
          </p:cNvPr>
          <p:cNvSpPr/>
          <p:nvPr/>
        </p:nvSpPr>
        <p:spPr>
          <a:xfrm>
            <a:off x="283280" y="-1"/>
            <a:ext cx="4710183" cy="6858001"/>
          </a:xfrm>
          <a:prstGeom prst="rect">
            <a:avLst/>
          </a:prstGeom>
          <a:solidFill>
            <a:srgbClr val="1D213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71C279E1-795B-3C2D-ED4F-755B7E589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84" y="735933"/>
            <a:ext cx="4083183" cy="329856"/>
          </a:xfrm>
          <a:prstGeom prst="rect">
            <a:avLst/>
          </a:prstGeom>
        </p:spPr>
      </p:pic>
      <p:sp>
        <p:nvSpPr>
          <p:cNvPr id="17" name="TextBox 16">
            <a:extLst>
              <a:ext uri="{FF2B5EF4-FFF2-40B4-BE49-F238E27FC236}">
                <a16:creationId xmlns:a16="http://schemas.microsoft.com/office/drawing/2014/main" id="{2ADA83CE-9DFA-A9EE-2B7B-BB5CB91F8946}"/>
              </a:ext>
            </a:extLst>
          </p:cNvPr>
          <p:cNvSpPr txBox="1"/>
          <p:nvPr/>
        </p:nvSpPr>
        <p:spPr>
          <a:xfrm>
            <a:off x="440116" y="1136624"/>
            <a:ext cx="4378207" cy="503535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Social Engineering </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ID Theft – Profile Creation</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Money Laundering</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Terrorism Funding </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Cyber Threats – simple or not!</a:t>
            </a: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BE1E2D"/>
              </a:buClr>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Insurance &amp; Banking Fraud</a:t>
            </a:r>
          </a:p>
          <a:p>
            <a:pPr marL="0" marR="0" lvl="0" indent="0" algn="l" defTabSz="914400" rtl="0" eaLnBrk="1" fontAlgn="auto" latinLnBrk="0" hangingPunct="1">
              <a:lnSpc>
                <a:spcPct val="150000"/>
              </a:lnSpc>
              <a:spcBef>
                <a:spcPts val="0"/>
              </a:spcBef>
              <a:spcAft>
                <a:spcPts val="0"/>
              </a:spcAft>
              <a:buClr>
                <a:srgbClr val="BE1E2D"/>
              </a:buClr>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18" name="TextBox 17">
            <a:extLst>
              <a:ext uri="{FF2B5EF4-FFF2-40B4-BE49-F238E27FC236}">
                <a16:creationId xmlns:a16="http://schemas.microsoft.com/office/drawing/2014/main" id="{5A53D01E-D1EB-0BC8-C503-82CE6740EF5A}"/>
              </a:ext>
            </a:extLst>
          </p:cNvPr>
          <p:cNvSpPr txBox="1"/>
          <p:nvPr/>
        </p:nvSpPr>
        <p:spPr>
          <a:xfrm>
            <a:off x="480588" y="275924"/>
            <a:ext cx="5615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ID THEFT</a:t>
            </a:r>
            <a:endParaRPr kumimoji="0" lang="en-ZA" sz="36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13" name="Picture 12">
            <a:extLst>
              <a:ext uri="{FF2B5EF4-FFF2-40B4-BE49-F238E27FC236}">
                <a16:creationId xmlns:a16="http://schemas.microsoft.com/office/drawing/2014/main" id="{7F2CAEEF-9845-49F3-833B-4E33DA713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813" y="6055489"/>
            <a:ext cx="2560446" cy="278984"/>
          </a:xfrm>
          <a:prstGeom prst="rect">
            <a:avLst/>
          </a:prstGeom>
        </p:spPr>
      </p:pic>
      <p:pic>
        <p:nvPicPr>
          <p:cNvPr id="16" name="Picture 15">
            <a:extLst>
              <a:ext uri="{FF2B5EF4-FFF2-40B4-BE49-F238E27FC236}">
                <a16:creationId xmlns:a16="http://schemas.microsoft.com/office/drawing/2014/main" id="{2B116BAB-88DE-416A-B407-79E69F3B6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60" y="6185256"/>
            <a:ext cx="4285162" cy="346173"/>
          </a:xfrm>
          <a:prstGeom prst="rect">
            <a:avLst/>
          </a:prstGeom>
        </p:spPr>
      </p:pic>
    </p:spTree>
    <p:extLst>
      <p:ext uri="{BB962C8B-B14F-4D97-AF65-F5344CB8AC3E}">
        <p14:creationId xmlns:p14="http://schemas.microsoft.com/office/powerpoint/2010/main" val="11164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grid&#10;&#10;Description automatically generated">
            <a:extLst>
              <a:ext uri="{FF2B5EF4-FFF2-40B4-BE49-F238E27FC236}">
                <a16:creationId xmlns:a16="http://schemas.microsoft.com/office/drawing/2014/main" id="{0D23D9E5-46C3-BC40-5EEA-103CD173FC13}"/>
              </a:ext>
            </a:extLst>
          </p:cNvPr>
          <p:cNvPicPr>
            <a:picLocks noChangeAspect="1"/>
          </p:cNvPicPr>
          <p:nvPr/>
        </p:nvPicPr>
        <p:blipFill rotWithShape="1">
          <a:blip r:embed="rId2">
            <a:extLst>
              <a:ext uri="{28A0092B-C50C-407E-A947-70E740481C1C}">
                <a14:useLocalDpi xmlns:a14="http://schemas.microsoft.com/office/drawing/2010/main" val="0"/>
              </a:ext>
            </a:extLst>
          </a:blip>
          <a:srcRect r="3607" b="3607"/>
          <a:stretch/>
        </p:blipFill>
        <p:spPr>
          <a:xfrm rot="10800000">
            <a:off x="0" y="-1"/>
            <a:ext cx="12192000" cy="6929933"/>
          </a:xfrm>
          <a:prstGeom prst="rect">
            <a:avLst/>
          </a:prstGeom>
        </p:spPr>
      </p:pic>
      <p:sp>
        <p:nvSpPr>
          <p:cNvPr id="5" name="Google Shape;1514;p7">
            <a:extLst>
              <a:ext uri="{FF2B5EF4-FFF2-40B4-BE49-F238E27FC236}">
                <a16:creationId xmlns:a16="http://schemas.microsoft.com/office/drawing/2014/main" id="{464ACE09-0823-3F13-C049-095F83659973}"/>
              </a:ext>
            </a:extLst>
          </p:cNvPr>
          <p:cNvSpPr/>
          <p:nvPr/>
        </p:nvSpPr>
        <p:spPr>
          <a:xfrm>
            <a:off x="374318" y="238821"/>
            <a:ext cx="11492893" cy="6380357"/>
          </a:xfrm>
          <a:prstGeom prst="rect">
            <a:avLst/>
          </a:prstGeom>
          <a:solidFill>
            <a:srgbClr val="1D213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07" name="luke-pamer-5951.jpg"/>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7734" t="5872" r="7666" b="5634"/>
          <a:stretch/>
        </p:blipFill>
        <p:spPr>
          <a:xfrm>
            <a:off x="6096142" y="0"/>
            <a:ext cx="6095930" cy="6223000"/>
          </a:xfrm>
          <a:custGeom>
            <a:avLst/>
            <a:gdLst/>
            <a:ahLst/>
            <a:cxnLst>
              <a:cxn ang="0">
                <a:pos x="wd2" y="hd2"/>
              </a:cxn>
              <a:cxn ang="5400000">
                <a:pos x="wd2" y="hd2"/>
              </a:cxn>
              <a:cxn ang="10800000">
                <a:pos x="wd2" y="hd2"/>
              </a:cxn>
              <a:cxn ang="16200000">
                <a:pos x="wd2" y="hd2"/>
              </a:cxn>
            </a:cxnLst>
            <a:rect l="0" t="0" r="r" b="b"/>
            <a:pathLst>
              <a:path w="21403" h="21449" extrusionOk="0">
                <a:moveTo>
                  <a:pt x="1176" y="0"/>
                </a:moveTo>
                <a:lnTo>
                  <a:pt x="589" y="577"/>
                </a:lnTo>
                <a:cubicBezTo>
                  <a:pt x="-197" y="1348"/>
                  <a:pt x="-197" y="2599"/>
                  <a:pt x="590" y="3371"/>
                </a:cubicBezTo>
                <a:cubicBezTo>
                  <a:pt x="1376" y="4142"/>
                  <a:pt x="2650" y="4142"/>
                  <a:pt x="3436" y="3371"/>
                </a:cubicBezTo>
                <a:lnTo>
                  <a:pt x="6869" y="0"/>
                </a:lnTo>
                <a:lnTo>
                  <a:pt x="1176" y="0"/>
                </a:lnTo>
                <a:close/>
                <a:moveTo>
                  <a:pt x="7119" y="0"/>
                </a:moveTo>
                <a:lnTo>
                  <a:pt x="633" y="6367"/>
                </a:lnTo>
                <a:cubicBezTo>
                  <a:pt x="-153" y="7139"/>
                  <a:pt x="-153" y="8390"/>
                  <a:pt x="633" y="9162"/>
                </a:cubicBezTo>
                <a:cubicBezTo>
                  <a:pt x="1419" y="9933"/>
                  <a:pt x="2693" y="9934"/>
                  <a:pt x="3480" y="9162"/>
                </a:cubicBezTo>
                <a:lnTo>
                  <a:pt x="12812" y="0"/>
                </a:lnTo>
                <a:lnTo>
                  <a:pt x="7119" y="0"/>
                </a:lnTo>
                <a:close/>
                <a:moveTo>
                  <a:pt x="13060" y="0"/>
                </a:moveTo>
                <a:lnTo>
                  <a:pt x="768" y="12067"/>
                </a:lnTo>
                <a:cubicBezTo>
                  <a:pt x="-18" y="12839"/>
                  <a:pt x="-18" y="14090"/>
                  <a:pt x="769" y="14862"/>
                </a:cubicBezTo>
                <a:cubicBezTo>
                  <a:pt x="1555" y="15634"/>
                  <a:pt x="2829" y="15634"/>
                  <a:pt x="3615" y="14862"/>
                </a:cubicBezTo>
                <a:lnTo>
                  <a:pt x="18754" y="0"/>
                </a:lnTo>
                <a:lnTo>
                  <a:pt x="13060" y="0"/>
                </a:lnTo>
                <a:close/>
                <a:moveTo>
                  <a:pt x="19002" y="0"/>
                </a:moveTo>
                <a:lnTo>
                  <a:pt x="683" y="17984"/>
                </a:lnTo>
                <a:cubicBezTo>
                  <a:pt x="-103" y="18756"/>
                  <a:pt x="-103" y="20008"/>
                  <a:pt x="683" y="20780"/>
                </a:cubicBezTo>
                <a:cubicBezTo>
                  <a:pt x="1469" y="21551"/>
                  <a:pt x="2744" y="21551"/>
                  <a:pt x="3530" y="20779"/>
                </a:cubicBezTo>
                <a:lnTo>
                  <a:pt x="21403" y="3234"/>
                </a:lnTo>
                <a:lnTo>
                  <a:pt x="21403" y="0"/>
                </a:lnTo>
                <a:lnTo>
                  <a:pt x="19002" y="0"/>
                </a:lnTo>
                <a:close/>
                <a:moveTo>
                  <a:pt x="21403" y="3477"/>
                </a:moveTo>
                <a:lnTo>
                  <a:pt x="6710" y="17901"/>
                </a:lnTo>
                <a:cubicBezTo>
                  <a:pt x="5924" y="18673"/>
                  <a:pt x="5925" y="19923"/>
                  <a:pt x="6711" y="20695"/>
                </a:cubicBezTo>
                <a:cubicBezTo>
                  <a:pt x="7497" y="21466"/>
                  <a:pt x="8771" y="21467"/>
                  <a:pt x="9557" y="20695"/>
                </a:cubicBezTo>
                <a:lnTo>
                  <a:pt x="21403" y="9066"/>
                </a:lnTo>
                <a:lnTo>
                  <a:pt x="21403" y="3477"/>
                </a:lnTo>
                <a:close/>
                <a:moveTo>
                  <a:pt x="21403" y="9310"/>
                </a:moveTo>
                <a:lnTo>
                  <a:pt x="12517" y="18034"/>
                </a:lnTo>
                <a:cubicBezTo>
                  <a:pt x="11731" y="18805"/>
                  <a:pt x="11731" y="20057"/>
                  <a:pt x="12517" y="20828"/>
                </a:cubicBezTo>
                <a:cubicBezTo>
                  <a:pt x="13303" y="21600"/>
                  <a:pt x="14578" y="21600"/>
                  <a:pt x="15364" y="20828"/>
                </a:cubicBezTo>
                <a:lnTo>
                  <a:pt x="21403" y="14900"/>
                </a:lnTo>
                <a:lnTo>
                  <a:pt x="21403" y="9310"/>
                </a:lnTo>
                <a:close/>
                <a:moveTo>
                  <a:pt x="21403" y="15143"/>
                </a:moveTo>
                <a:lnTo>
                  <a:pt x="18415" y="18076"/>
                </a:lnTo>
                <a:cubicBezTo>
                  <a:pt x="17630" y="18848"/>
                  <a:pt x="17629" y="20099"/>
                  <a:pt x="18415" y="20871"/>
                </a:cubicBezTo>
                <a:cubicBezTo>
                  <a:pt x="18809" y="21256"/>
                  <a:pt x="19323" y="21449"/>
                  <a:pt x="19838" y="21449"/>
                </a:cubicBezTo>
                <a:cubicBezTo>
                  <a:pt x="20353" y="21449"/>
                  <a:pt x="20868" y="21257"/>
                  <a:pt x="21262" y="20871"/>
                </a:cubicBezTo>
                <a:lnTo>
                  <a:pt x="21403" y="20732"/>
                </a:lnTo>
                <a:lnTo>
                  <a:pt x="21403" y="15143"/>
                </a:lnTo>
                <a:close/>
              </a:path>
            </a:pathLst>
          </a:custGeom>
          <a:blipFill>
            <a:blip r:embed="rId4"/>
            <a:stretch>
              <a:fillRect/>
            </a:stretch>
          </a:blipFill>
        </p:spPr>
      </p:pic>
      <p:sp>
        <p:nvSpPr>
          <p:cNvPr id="1908" name="It’s more mnml…"/>
          <p:cNvSpPr txBox="1"/>
          <p:nvPr/>
        </p:nvSpPr>
        <p:spPr>
          <a:xfrm>
            <a:off x="681991" y="3464965"/>
            <a:ext cx="4732160" cy="19913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lnSpc>
                <a:spcPct val="90000"/>
              </a:lnSpc>
              <a:defRPr sz="9000" spc="0">
                <a:latin typeface="+mn-lt"/>
                <a:ea typeface="+mn-ea"/>
                <a:cs typeface="+mn-cs"/>
                <a:sym typeface="Montserrat Bold"/>
              </a:defRPr>
            </a:pPr>
            <a:r>
              <a:rPr lang="en-GB" sz="3600" b="1" dirty="0">
                <a:solidFill>
                  <a:srgbClr val="BE1E2D"/>
                </a:solidFill>
              </a:rPr>
              <a:t>2024</a:t>
            </a:r>
          </a:p>
          <a:p>
            <a:pPr>
              <a:lnSpc>
                <a:spcPct val="90000"/>
              </a:lnSpc>
              <a:defRPr sz="9000" spc="0">
                <a:latin typeface="+mn-lt"/>
                <a:ea typeface="+mn-ea"/>
                <a:cs typeface="+mn-cs"/>
                <a:sym typeface="Montserrat Bold"/>
              </a:defRPr>
            </a:pPr>
            <a:endParaRPr lang="en-GB" sz="3600" b="1" dirty="0">
              <a:solidFill>
                <a:srgbClr val="BE1E2D"/>
              </a:solidFill>
            </a:endParaRPr>
          </a:p>
          <a:p>
            <a:pPr>
              <a:lnSpc>
                <a:spcPct val="90000"/>
              </a:lnSpc>
              <a:defRPr sz="9000" spc="0">
                <a:latin typeface="+mn-lt"/>
                <a:ea typeface="+mn-ea"/>
                <a:cs typeface="+mn-cs"/>
                <a:sym typeface="Montserrat Bold"/>
              </a:defRPr>
            </a:pPr>
            <a:r>
              <a:rPr lang="en-GB" sz="2800" dirty="0">
                <a:solidFill>
                  <a:schemeClr val="bg1"/>
                </a:solidFill>
              </a:rPr>
              <a:t>FIA INSIGHTS SESSION </a:t>
            </a:r>
          </a:p>
          <a:p>
            <a:pPr>
              <a:lnSpc>
                <a:spcPct val="90000"/>
              </a:lnSpc>
              <a:defRPr sz="9000" spc="0">
                <a:latin typeface="+mn-lt"/>
                <a:ea typeface="+mn-ea"/>
                <a:cs typeface="+mn-cs"/>
                <a:sym typeface="Montserrat Bold"/>
              </a:defRPr>
            </a:pPr>
            <a:endParaRPr lang="en-GB" sz="2800" dirty="0">
              <a:solidFill>
                <a:schemeClr val="bg1"/>
              </a:solidFill>
            </a:endParaRPr>
          </a:p>
          <a:p>
            <a:pPr>
              <a:lnSpc>
                <a:spcPct val="90000"/>
              </a:lnSpc>
              <a:defRPr sz="9000" spc="0">
                <a:latin typeface="+mn-lt"/>
                <a:ea typeface="+mn-ea"/>
                <a:cs typeface="+mn-cs"/>
                <a:sym typeface="Montserrat Bold"/>
              </a:defRPr>
            </a:pPr>
            <a:r>
              <a:rPr lang="en-GB" sz="1200" b="1" dirty="0">
                <a:solidFill>
                  <a:schemeClr val="bg1"/>
                </a:solidFill>
              </a:rPr>
              <a:t>March 2024</a:t>
            </a:r>
            <a:endParaRPr lang="en-GB" sz="2800" b="1" dirty="0">
              <a:solidFill>
                <a:schemeClr val="bg1"/>
              </a:solidFill>
            </a:endParaRPr>
          </a:p>
        </p:txBody>
      </p:sp>
      <p:pic>
        <p:nvPicPr>
          <p:cNvPr id="4" name="Picture 3" descr="A logo with white text&#10;&#10;Description automatically generated">
            <a:extLst>
              <a:ext uri="{FF2B5EF4-FFF2-40B4-BE49-F238E27FC236}">
                <a16:creationId xmlns:a16="http://schemas.microsoft.com/office/drawing/2014/main" id="{7F24F170-B9F4-6509-7691-2A45DC125F14}"/>
              </a:ext>
            </a:extLst>
          </p:cNvPr>
          <p:cNvPicPr>
            <a:picLocks noChangeAspect="1"/>
          </p:cNvPicPr>
          <p:nvPr/>
        </p:nvPicPr>
        <p:blipFill rotWithShape="1">
          <a:blip r:embed="rId5">
            <a:extLst>
              <a:ext uri="{28A0092B-C50C-407E-A947-70E740481C1C}">
                <a14:useLocalDpi xmlns:a14="http://schemas.microsoft.com/office/drawing/2010/main" val="0"/>
              </a:ext>
            </a:extLst>
          </a:blip>
          <a:srcRect l="2856" t="20707" r="68857" b="21313"/>
          <a:stretch/>
        </p:blipFill>
        <p:spPr>
          <a:xfrm>
            <a:off x="688852" y="410926"/>
            <a:ext cx="482223" cy="555992"/>
          </a:xfrm>
          <a:prstGeom prst="rect">
            <a:avLst/>
          </a:prstGeom>
        </p:spPr>
      </p:pic>
    </p:spTree>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afterEffect" p14:presetBounceEnd="1000">
                                      <p:stCondLst>
                                        <p:cond delay="0"/>
                                      </p:stCondLst>
                                      <p:iterate>
                                        <p:tmAbs val="0"/>
                                      </p:iterate>
                                      <p:childTnLst>
                                        <p:set>
                                          <p:cBhvr>
                                            <p:cTn id="6" fill="hold"/>
                                            <p:tgtEl>
                                              <p:spTgt spid="1907"/>
                                            </p:tgtEl>
                                            <p:attrNameLst>
                                              <p:attrName>style.visibility</p:attrName>
                                            </p:attrNameLst>
                                          </p:cBhvr>
                                          <p:to>
                                            <p:strVal val="visible"/>
                                          </p:to>
                                        </p:set>
                                        <p:anim calcmode="lin" valueType="num" p14:bounceEnd="1000">
                                          <p:cBhvr>
                                            <p:cTn id="7" dur="1000" fill="hold"/>
                                            <p:tgtEl>
                                              <p:spTgt spid="1907"/>
                                            </p:tgtEl>
                                            <p:attrNameLst>
                                              <p:attrName>ppt_x</p:attrName>
                                            </p:attrNameLst>
                                          </p:cBhvr>
                                          <p:tavLst>
                                            <p:tav tm="0">
                                              <p:val>
                                                <p:strVal val="1+#ppt_w/2"/>
                                              </p:val>
                                            </p:tav>
                                            <p:tav tm="100000">
                                              <p:val>
                                                <p:strVal val="#ppt_x"/>
                                              </p:val>
                                            </p:tav>
                                          </p:tavLst>
                                        </p:anim>
                                        <p:anim calcmode="lin" valueType="num" p14:bounceEnd="1000">
                                          <p:cBhvr>
                                            <p:cTn id="8" dur="1000" fill="hold"/>
                                            <p:tgtEl>
                                              <p:spTgt spid="19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7"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afterEffect">
                                      <p:stCondLst>
                                        <p:cond delay="0"/>
                                      </p:stCondLst>
                                      <p:iterate>
                                        <p:tmAbs val="0"/>
                                      </p:iterate>
                                      <p:childTnLst>
                                        <p:set>
                                          <p:cBhvr>
                                            <p:cTn id="6" fill="hold"/>
                                            <p:tgtEl>
                                              <p:spTgt spid="1907"/>
                                            </p:tgtEl>
                                            <p:attrNameLst>
                                              <p:attrName>style.visibility</p:attrName>
                                            </p:attrNameLst>
                                          </p:cBhvr>
                                          <p:to>
                                            <p:strVal val="visible"/>
                                          </p:to>
                                        </p:set>
                                        <p:anim calcmode="lin" valueType="num">
                                          <p:cBhvr>
                                            <p:cTn id="7" dur="1000" fill="hold"/>
                                            <p:tgtEl>
                                              <p:spTgt spid="1907"/>
                                            </p:tgtEl>
                                            <p:attrNameLst>
                                              <p:attrName>ppt_x</p:attrName>
                                            </p:attrNameLst>
                                          </p:cBhvr>
                                          <p:tavLst>
                                            <p:tav tm="0">
                                              <p:val>
                                                <p:strVal val="1+#ppt_w/2"/>
                                              </p:val>
                                            </p:tav>
                                            <p:tav tm="100000">
                                              <p:val>
                                                <p:strVal val="#ppt_x"/>
                                              </p:val>
                                            </p:tav>
                                          </p:tavLst>
                                        </p:anim>
                                        <p:anim calcmode="lin" valueType="num">
                                          <p:cBhvr>
                                            <p:cTn id="8" dur="1000" fill="hold"/>
                                            <p:tgtEl>
                                              <p:spTgt spid="19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7" grpId="0" animBg="1" advAuto="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getable&#10;&#10;Description automatically generated">
            <a:extLst>
              <a:ext uri="{FF2B5EF4-FFF2-40B4-BE49-F238E27FC236}">
                <a16:creationId xmlns:a16="http://schemas.microsoft.com/office/drawing/2014/main" id="{82F2B02A-C5BA-D255-549A-BC3D7F00AD21}"/>
              </a:ext>
            </a:extLst>
          </p:cNvPr>
          <p:cNvPicPr>
            <a:picLocks noChangeAspect="1"/>
          </p:cNvPicPr>
          <p:nvPr/>
        </p:nvPicPr>
        <p:blipFill rotWithShape="1">
          <a:blip r:embed="rId2">
            <a:extLst>
              <a:ext uri="{28A0092B-C50C-407E-A947-70E740481C1C}">
                <a14:useLocalDpi xmlns:a14="http://schemas.microsoft.com/office/drawing/2010/main" val="0"/>
              </a:ext>
            </a:extLst>
          </a:blip>
          <a:srcRect r="6619"/>
          <a:stretch/>
        </p:blipFill>
        <p:spPr>
          <a:xfrm>
            <a:off x="-1" y="-1"/>
            <a:ext cx="12192001" cy="6858000"/>
          </a:xfrm>
          <a:prstGeom prst="rect">
            <a:avLst/>
          </a:prstGeom>
        </p:spPr>
      </p:pic>
      <p:sp>
        <p:nvSpPr>
          <p:cNvPr id="20" name="Rectangle 19">
            <a:extLst>
              <a:ext uri="{FF2B5EF4-FFF2-40B4-BE49-F238E27FC236}">
                <a16:creationId xmlns:a16="http://schemas.microsoft.com/office/drawing/2014/main" id="{799A20CA-4E17-49D0-B07B-AB6C4B8C5C8A}"/>
              </a:ext>
            </a:extLst>
          </p:cNvPr>
          <p:cNvSpPr/>
          <p:nvPr/>
        </p:nvSpPr>
        <p:spPr>
          <a:xfrm>
            <a:off x="283280" y="238821"/>
            <a:ext cx="11583931" cy="6380357"/>
          </a:xfrm>
          <a:prstGeom prst="rect">
            <a:avLst/>
          </a:prstGeom>
          <a:solidFill>
            <a:srgbClr val="1D2133">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060A325B-41F4-425B-86B7-4C5CD465F41F}"/>
              </a:ext>
            </a:extLst>
          </p:cNvPr>
          <p:cNvSpPr/>
          <p:nvPr/>
        </p:nvSpPr>
        <p:spPr>
          <a:xfrm>
            <a:off x="283280" y="-1"/>
            <a:ext cx="6258922" cy="6858001"/>
          </a:xfrm>
          <a:prstGeom prst="rect">
            <a:avLst/>
          </a:prstGeom>
          <a:solidFill>
            <a:srgbClr val="1D213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CB6F9D8F-A45E-4D88-954B-2A0B06A849DF}"/>
              </a:ext>
            </a:extLst>
          </p:cNvPr>
          <p:cNvSpPr txBox="1"/>
          <p:nvPr/>
        </p:nvSpPr>
        <p:spPr>
          <a:xfrm>
            <a:off x="480588" y="275924"/>
            <a:ext cx="6153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SOLUTIONS:</a:t>
            </a:r>
            <a:endParaRPr kumimoji="0" lang="en-ZA" sz="36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A169136C-C798-4AA2-A171-588927A22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84" y="735933"/>
            <a:ext cx="6153910" cy="49713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C630DEC4-4F42-4243-8672-6BBAC9863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422" y="0"/>
            <a:ext cx="1390774" cy="1634978"/>
          </a:xfrm>
          <a:prstGeom prst="rect">
            <a:avLst/>
          </a:prstGeom>
        </p:spPr>
      </p:pic>
      <p:pic>
        <p:nvPicPr>
          <p:cNvPr id="22" name="Picture 21" descr="A picture containing text, sign, clipart&#10;&#10;Description automatically generated">
            <a:extLst>
              <a:ext uri="{FF2B5EF4-FFF2-40B4-BE49-F238E27FC236}">
                <a16:creationId xmlns:a16="http://schemas.microsoft.com/office/drawing/2014/main" id="{CA10956B-5F8E-4E30-9BE8-ADCA23EBC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7463" y="6115597"/>
            <a:ext cx="623236" cy="472148"/>
          </a:xfrm>
          <a:prstGeom prst="rect">
            <a:avLst/>
          </a:prstGeom>
        </p:spPr>
      </p:pic>
      <p:pic>
        <p:nvPicPr>
          <p:cNvPr id="24" name="Picture 23" descr="Shape, rectangle&#10;&#10;Description automatically generated">
            <a:extLst>
              <a:ext uri="{FF2B5EF4-FFF2-40B4-BE49-F238E27FC236}">
                <a16:creationId xmlns:a16="http://schemas.microsoft.com/office/drawing/2014/main" id="{8B8FEFA2-8D4A-43A6-9B54-7D27CC12752F}"/>
              </a:ext>
            </a:extLst>
          </p:cNvPr>
          <p:cNvPicPr>
            <a:picLocks noChangeAspect="1"/>
          </p:cNvPicPr>
          <p:nvPr/>
        </p:nvPicPr>
        <p:blipFill rotWithShape="1">
          <a:blip r:embed="rId6">
            <a:extLst>
              <a:ext uri="{28A0092B-C50C-407E-A947-70E740481C1C}">
                <a14:useLocalDpi xmlns:a14="http://schemas.microsoft.com/office/drawing/2010/main" val="0"/>
              </a:ext>
            </a:extLst>
          </a:blip>
          <a:srcRect l="12477" r="1"/>
          <a:stretch/>
        </p:blipFill>
        <p:spPr>
          <a:xfrm>
            <a:off x="16238747" y="-4230869"/>
            <a:ext cx="4723293" cy="853761"/>
          </a:xfrm>
          <a:prstGeom prst="rect">
            <a:avLst/>
          </a:prstGeom>
        </p:spPr>
      </p:pic>
      <p:sp>
        <p:nvSpPr>
          <p:cNvPr id="3" name="TextBox 2">
            <a:extLst>
              <a:ext uri="{FF2B5EF4-FFF2-40B4-BE49-F238E27FC236}">
                <a16:creationId xmlns:a16="http://schemas.microsoft.com/office/drawing/2014/main" id="{4A2915C6-CAF5-122A-1CC1-D132DE6B9E0C}"/>
              </a:ext>
            </a:extLst>
          </p:cNvPr>
          <p:cNvSpPr txBox="1"/>
          <p:nvPr/>
        </p:nvSpPr>
        <p:spPr>
          <a:xfrm>
            <a:off x="464095" y="984502"/>
            <a:ext cx="5926947" cy="2680862"/>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0"/>
              </a:spcBef>
              <a:spcAft>
                <a:spcPts val="0"/>
              </a:spcAft>
              <a:buClr>
                <a:srgbClr val="BE1E2D"/>
              </a:buClr>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Centralised Intelligence Models…</a:t>
            </a:r>
          </a:p>
          <a:p>
            <a:pPr marL="285750" marR="0" lvl="0" indent="-285750" algn="l" defTabSz="914400" rtl="0" eaLnBrk="1" fontAlgn="auto" latinLnBrk="0" hangingPunct="1">
              <a:lnSpc>
                <a:spcPct val="200000"/>
              </a:lnSpc>
              <a:spcBef>
                <a:spcPts val="0"/>
              </a:spcBef>
              <a:spcAft>
                <a:spcPts val="0"/>
              </a:spcAft>
              <a:buClr>
                <a:srgbClr val="BE1E2D"/>
              </a:buClr>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See Something Say Something…</a:t>
            </a:r>
          </a:p>
          <a:p>
            <a:pPr marL="285750" marR="0" lvl="0" indent="-285750" algn="l" defTabSz="914400" rtl="0" eaLnBrk="1" fontAlgn="auto" latinLnBrk="0" hangingPunct="1">
              <a:lnSpc>
                <a:spcPct val="200000"/>
              </a:lnSpc>
              <a:spcBef>
                <a:spcPts val="0"/>
              </a:spcBef>
              <a:spcAft>
                <a:spcPts val="0"/>
              </a:spcAft>
              <a:buClr>
                <a:srgbClr val="BE1E2D"/>
              </a:buClr>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Don’t forget the Victim!!</a:t>
            </a:r>
          </a:p>
          <a:p>
            <a:pPr marL="0" marR="0" lvl="0" indent="0" algn="l" defTabSz="914400" rtl="0" eaLnBrk="1" fontAlgn="auto" latinLnBrk="0" hangingPunct="1">
              <a:lnSpc>
                <a:spcPct val="150000"/>
              </a:lnSpc>
              <a:spcBef>
                <a:spcPts val="0"/>
              </a:spcBef>
              <a:spcAft>
                <a:spcPts val="0"/>
              </a:spcAft>
              <a:buClr>
                <a:srgbClr val="BE1E2D"/>
              </a:buClr>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12" name="Picture 11">
            <a:extLst>
              <a:ext uri="{FF2B5EF4-FFF2-40B4-BE49-F238E27FC236}">
                <a16:creationId xmlns:a16="http://schemas.microsoft.com/office/drawing/2014/main" id="{981E0DE1-66A2-A217-A46F-34808F7485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813" y="6055489"/>
            <a:ext cx="2560446" cy="278984"/>
          </a:xfrm>
          <a:prstGeom prst="rect">
            <a:avLst/>
          </a:prstGeom>
        </p:spPr>
      </p:pic>
      <p:pic>
        <p:nvPicPr>
          <p:cNvPr id="13" name="Picture 12">
            <a:extLst>
              <a:ext uri="{FF2B5EF4-FFF2-40B4-BE49-F238E27FC236}">
                <a16:creationId xmlns:a16="http://schemas.microsoft.com/office/drawing/2014/main" id="{1B4ADFCD-37C8-06A0-4D8F-836513CD5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60" y="6185256"/>
            <a:ext cx="4285162" cy="346173"/>
          </a:xfrm>
          <a:prstGeom prst="rect">
            <a:avLst/>
          </a:prstGeom>
        </p:spPr>
      </p:pic>
      <p:sp>
        <p:nvSpPr>
          <p:cNvPr id="4" name="TextBox 3">
            <a:extLst>
              <a:ext uri="{FF2B5EF4-FFF2-40B4-BE49-F238E27FC236}">
                <a16:creationId xmlns:a16="http://schemas.microsoft.com/office/drawing/2014/main" id="{B37D4118-AF9E-5BE3-0717-08032D8B78B4}"/>
              </a:ext>
            </a:extLst>
          </p:cNvPr>
          <p:cNvSpPr txBox="1"/>
          <p:nvPr/>
        </p:nvSpPr>
        <p:spPr>
          <a:xfrm>
            <a:off x="555291" y="3058708"/>
            <a:ext cx="5802129" cy="33590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E1E2D"/>
                </a:solidFill>
                <a:effectLst/>
                <a:uLnTx/>
                <a:uFillTx/>
                <a:latin typeface="Calibri" panose="020F0502020204030204"/>
                <a:ea typeface="+mn-ea"/>
                <a:cs typeface="Arial"/>
                <a:sym typeface="Arial"/>
              </a:rPr>
              <a:t>“NO PROBLEM CAN WITHSTAND THE ASSAULT OF SUSTAINED THINKING”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E1E2D"/>
                </a:solidFill>
                <a:effectLst/>
                <a:uLnTx/>
                <a:uFillTx/>
                <a:latin typeface="Calibri" panose="020F0502020204030204"/>
                <a:ea typeface="+mn-ea"/>
                <a:cs typeface="Arial"/>
                <a:sym typeface="Arial"/>
              </a:rPr>
              <a:t>	- VOLTAIRE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7066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4"/>
        <p:cNvGrpSpPr/>
        <p:nvPr/>
      </p:nvGrpSpPr>
      <p:grpSpPr>
        <a:xfrm>
          <a:off x="0" y="0"/>
          <a:ext cx="0" cy="0"/>
          <a:chOff x="0" y="0"/>
          <a:chExt cx="0" cy="0"/>
        </a:xfrm>
      </p:grpSpPr>
      <p:pic>
        <p:nvPicPr>
          <p:cNvPr id="2165" name="Google Shape;2165;p36" descr="A group of people in a room&#10;&#10;Description automatically generated with low confidence"/>
          <p:cNvPicPr preferRelativeResize="0"/>
          <p:nvPr/>
        </p:nvPicPr>
        <p:blipFill rotWithShape="1">
          <a:blip r:embed="rId3">
            <a:alphaModFix/>
          </a:blip>
          <a:srcRect/>
          <a:stretch/>
        </p:blipFill>
        <p:spPr>
          <a:xfrm>
            <a:off x="880" y="-1"/>
            <a:ext cx="12190240" cy="6858000"/>
          </a:xfrm>
          <a:prstGeom prst="rect">
            <a:avLst/>
          </a:prstGeom>
          <a:noFill/>
          <a:ln>
            <a:noFill/>
          </a:ln>
        </p:spPr>
      </p:pic>
      <p:sp>
        <p:nvSpPr>
          <p:cNvPr id="2166" name="Google Shape;2166;p36"/>
          <p:cNvSpPr/>
          <p:nvPr/>
        </p:nvSpPr>
        <p:spPr>
          <a:xfrm>
            <a:off x="374318" y="238821"/>
            <a:ext cx="11492893" cy="6380357"/>
          </a:xfrm>
          <a:prstGeom prst="rect">
            <a:avLst/>
          </a:prstGeom>
          <a:solidFill>
            <a:srgbClr val="1D2133">
              <a:alpha val="4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167" name="Google Shape;2167;p36" descr="Icon&#10;&#10;Description automatically generated"/>
          <p:cNvPicPr preferRelativeResize="0"/>
          <p:nvPr/>
        </p:nvPicPr>
        <p:blipFill rotWithShape="1">
          <a:blip r:embed="rId4">
            <a:alphaModFix/>
          </a:blip>
          <a:srcRect/>
          <a:stretch/>
        </p:blipFill>
        <p:spPr>
          <a:xfrm>
            <a:off x="437797" y="319146"/>
            <a:ext cx="542092" cy="542092"/>
          </a:xfrm>
          <a:prstGeom prst="rect">
            <a:avLst/>
          </a:prstGeom>
          <a:noFill/>
          <a:ln>
            <a:noFill/>
          </a:ln>
        </p:spPr>
      </p:pic>
      <p:sp>
        <p:nvSpPr>
          <p:cNvPr id="2168" name="Google Shape;2168;p36"/>
          <p:cNvSpPr/>
          <p:nvPr/>
        </p:nvSpPr>
        <p:spPr>
          <a:xfrm>
            <a:off x="1635445" y="1811979"/>
            <a:ext cx="8921110" cy="3005441"/>
          </a:xfrm>
          <a:prstGeom prst="rect">
            <a:avLst/>
          </a:prstGeom>
          <a:solidFill>
            <a:srgbClr val="1D2133">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9" name="Google Shape;2169;p36"/>
          <p:cNvSpPr/>
          <p:nvPr/>
        </p:nvSpPr>
        <p:spPr>
          <a:xfrm>
            <a:off x="1550908" y="1664851"/>
            <a:ext cx="9081847" cy="3253274"/>
          </a:xfrm>
          <a:prstGeom prst="rect">
            <a:avLst/>
          </a:prstGeom>
          <a:noFill/>
          <a:ln w="12700" cap="flat" cmpd="sng">
            <a:solidFill>
              <a:srgbClr val="BD1E2C">
                <a:alpha val="95686"/>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0" name="Google Shape;2170;p36"/>
          <p:cNvSpPr/>
          <p:nvPr/>
        </p:nvSpPr>
        <p:spPr>
          <a:xfrm>
            <a:off x="1383049" y="1552574"/>
            <a:ext cx="9434426" cy="3524250"/>
          </a:xfrm>
          <a:prstGeom prst="rect">
            <a:avLst/>
          </a:prstGeom>
          <a:noFill/>
          <a:ln w="38100" cap="flat" cmpd="sng">
            <a:solidFill>
              <a:srgbClr val="BD1E2C">
                <a:alpha val="95686"/>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1" name="Google Shape;2171;p36"/>
          <p:cNvSpPr txBox="1"/>
          <p:nvPr/>
        </p:nvSpPr>
        <p:spPr>
          <a:xfrm>
            <a:off x="-122324" y="1921319"/>
            <a:ext cx="12104527" cy="218517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5400" b="1" i="0" u="none" strike="noStrike" kern="0" cap="none" spc="0" normalizeH="0" baseline="0" noProof="0" dirty="0">
                <a:ln>
                  <a:noFill/>
                </a:ln>
                <a:solidFill>
                  <a:srgbClr val="FFFFFF"/>
                </a:solidFill>
                <a:effectLst/>
                <a:uLnTx/>
                <a:uFillTx/>
                <a:latin typeface="Calibri"/>
                <a:ea typeface="Calibri"/>
                <a:cs typeface="Calibri"/>
                <a:sym typeface="Calibri"/>
              </a:rPr>
              <a:t>Whose Clients are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5400" b="1" i="0" u="none" strike="noStrike" kern="0" cap="none" spc="0" normalizeH="0" baseline="0" noProof="0" dirty="0">
                <a:ln>
                  <a:noFill/>
                </a:ln>
                <a:solidFill>
                  <a:srgbClr val="FFFFFF"/>
                </a:solidFill>
                <a:effectLst/>
                <a:uLnTx/>
                <a:uFillTx/>
                <a:latin typeface="Calibri"/>
                <a:ea typeface="Calibri"/>
                <a:cs typeface="Calibri"/>
                <a:sym typeface="Calibri"/>
              </a:rPr>
              <a:t>these anyway??</a:t>
            </a:r>
            <a:endParaRPr kumimoji="0" sz="54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172" name="Google Shape;2172;p36"/>
          <p:cNvPicPr preferRelativeResize="0"/>
          <p:nvPr/>
        </p:nvPicPr>
        <p:blipFill rotWithShape="1">
          <a:blip r:embed="rId5">
            <a:alphaModFix/>
          </a:blip>
          <a:srcRect/>
          <a:stretch/>
        </p:blipFill>
        <p:spPr>
          <a:xfrm>
            <a:off x="3430023" y="4049300"/>
            <a:ext cx="4950368" cy="333064"/>
          </a:xfrm>
          <a:prstGeom prst="rect">
            <a:avLst/>
          </a:prstGeom>
          <a:noFill/>
          <a:ln>
            <a:noFill/>
          </a:ln>
        </p:spPr>
      </p:pic>
      <p:pic>
        <p:nvPicPr>
          <p:cNvPr id="2173" name="Google Shape;2173;p36" descr="A picture containing background pattern&#10;&#10;Description automatically generated"/>
          <p:cNvPicPr preferRelativeResize="0"/>
          <p:nvPr/>
        </p:nvPicPr>
        <p:blipFill rotWithShape="1">
          <a:blip r:embed="rId6">
            <a:alphaModFix/>
          </a:blip>
          <a:srcRect/>
          <a:stretch/>
        </p:blipFill>
        <p:spPr>
          <a:xfrm>
            <a:off x="10845458" y="0"/>
            <a:ext cx="1390774" cy="1634978"/>
          </a:xfrm>
          <a:prstGeom prst="rect">
            <a:avLst/>
          </a:prstGeom>
          <a:noFill/>
          <a:ln>
            <a:noFill/>
          </a:ln>
        </p:spPr>
      </p:pic>
      <p:pic>
        <p:nvPicPr>
          <p:cNvPr id="2174" name="Google Shape;2174;p36" descr="A picture containing text, sign, clipart&#10;&#10;Description automatically generated"/>
          <p:cNvPicPr preferRelativeResize="0"/>
          <p:nvPr/>
        </p:nvPicPr>
        <p:blipFill rotWithShape="1">
          <a:blip r:embed="rId7">
            <a:alphaModFix/>
          </a:blip>
          <a:srcRect/>
          <a:stretch/>
        </p:blipFill>
        <p:spPr>
          <a:xfrm>
            <a:off x="11019386" y="6002492"/>
            <a:ext cx="699442" cy="529880"/>
          </a:xfrm>
          <a:prstGeom prst="rect">
            <a:avLst/>
          </a:prstGeom>
          <a:noFill/>
          <a:ln>
            <a:noFill/>
          </a:ln>
        </p:spPr>
      </p:pic>
    </p:spTree>
    <p:extLst>
      <p:ext uri="{BB962C8B-B14F-4D97-AF65-F5344CB8AC3E}">
        <p14:creationId xmlns:p14="http://schemas.microsoft.com/office/powerpoint/2010/main" val="2439979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4"/>
        <p:cNvGrpSpPr/>
        <p:nvPr/>
      </p:nvGrpSpPr>
      <p:grpSpPr>
        <a:xfrm>
          <a:off x="0" y="0"/>
          <a:ext cx="0" cy="0"/>
          <a:chOff x="0" y="0"/>
          <a:chExt cx="0" cy="0"/>
        </a:xfrm>
      </p:grpSpPr>
      <p:pic>
        <p:nvPicPr>
          <p:cNvPr id="2165" name="Google Shape;2165;p36" descr="A group of people in a room&#10;&#10;Description automatically generated with low confidence"/>
          <p:cNvPicPr preferRelativeResize="0"/>
          <p:nvPr/>
        </p:nvPicPr>
        <p:blipFill rotWithShape="1">
          <a:blip r:embed="rId3">
            <a:alphaModFix/>
          </a:blip>
          <a:srcRect/>
          <a:stretch/>
        </p:blipFill>
        <p:spPr>
          <a:xfrm>
            <a:off x="880" y="-1"/>
            <a:ext cx="12190240" cy="6858000"/>
          </a:xfrm>
          <a:prstGeom prst="rect">
            <a:avLst/>
          </a:prstGeom>
          <a:noFill/>
          <a:ln>
            <a:noFill/>
          </a:ln>
        </p:spPr>
      </p:pic>
      <p:sp>
        <p:nvSpPr>
          <p:cNvPr id="2166" name="Google Shape;2166;p36"/>
          <p:cNvSpPr/>
          <p:nvPr/>
        </p:nvSpPr>
        <p:spPr>
          <a:xfrm>
            <a:off x="374318" y="238821"/>
            <a:ext cx="11492893" cy="6380357"/>
          </a:xfrm>
          <a:prstGeom prst="rect">
            <a:avLst/>
          </a:prstGeom>
          <a:solidFill>
            <a:srgbClr val="1D2133">
              <a:alpha val="4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167" name="Google Shape;2167;p36" descr="Icon&#10;&#10;Description automatically generated"/>
          <p:cNvPicPr preferRelativeResize="0"/>
          <p:nvPr/>
        </p:nvPicPr>
        <p:blipFill rotWithShape="1">
          <a:blip r:embed="rId4">
            <a:alphaModFix/>
          </a:blip>
          <a:srcRect/>
          <a:stretch/>
        </p:blipFill>
        <p:spPr>
          <a:xfrm>
            <a:off x="437797" y="319146"/>
            <a:ext cx="542092" cy="542092"/>
          </a:xfrm>
          <a:prstGeom prst="rect">
            <a:avLst/>
          </a:prstGeom>
          <a:noFill/>
          <a:ln>
            <a:noFill/>
          </a:ln>
        </p:spPr>
      </p:pic>
      <p:sp>
        <p:nvSpPr>
          <p:cNvPr id="2168" name="Google Shape;2168;p36"/>
          <p:cNvSpPr/>
          <p:nvPr/>
        </p:nvSpPr>
        <p:spPr>
          <a:xfrm>
            <a:off x="1635445" y="1811979"/>
            <a:ext cx="8921110" cy="3005441"/>
          </a:xfrm>
          <a:prstGeom prst="rect">
            <a:avLst/>
          </a:prstGeom>
          <a:solidFill>
            <a:srgbClr val="1D2133">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9" name="Google Shape;2169;p36"/>
          <p:cNvSpPr/>
          <p:nvPr/>
        </p:nvSpPr>
        <p:spPr>
          <a:xfrm>
            <a:off x="1550908" y="1664851"/>
            <a:ext cx="9081847" cy="3253274"/>
          </a:xfrm>
          <a:prstGeom prst="rect">
            <a:avLst/>
          </a:prstGeom>
          <a:noFill/>
          <a:ln w="12700" cap="flat" cmpd="sng">
            <a:solidFill>
              <a:srgbClr val="BD1E2C">
                <a:alpha val="95686"/>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0" name="Google Shape;2170;p36"/>
          <p:cNvSpPr/>
          <p:nvPr/>
        </p:nvSpPr>
        <p:spPr>
          <a:xfrm>
            <a:off x="1383049" y="1552574"/>
            <a:ext cx="9434426" cy="3524250"/>
          </a:xfrm>
          <a:prstGeom prst="rect">
            <a:avLst/>
          </a:prstGeom>
          <a:noFill/>
          <a:ln w="38100" cap="flat" cmpd="sng">
            <a:solidFill>
              <a:srgbClr val="BD1E2C">
                <a:alpha val="95686"/>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1" name="Google Shape;2171;p36"/>
          <p:cNvSpPr txBox="1"/>
          <p:nvPr/>
        </p:nvSpPr>
        <p:spPr>
          <a:xfrm>
            <a:off x="-122324" y="1921319"/>
            <a:ext cx="12104527" cy="218517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5400" b="1" i="0" u="none" strike="noStrike" kern="0" cap="none" spc="0" normalizeH="0" baseline="0" noProof="0" dirty="0">
                <a:ln>
                  <a:noFill/>
                </a:ln>
                <a:solidFill>
                  <a:srgbClr val="FFFFFF"/>
                </a:solidFill>
                <a:effectLst/>
                <a:uLnTx/>
                <a:uFillTx/>
                <a:latin typeface="Calibri"/>
                <a:ea typeface="Calibri"/>
                <a:cs typeface="Calibri"/>
                <a:sym typeface="Calibri"/>
              </a:rPr>
              <a:t>Ok but whose criminals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ZA" sz="5400" b="1" kern="0" dirty="0">
                <a:solidFill>
                  <a:srgbClr val="FFFFFF"/>
                </a:solidFill>
                <a:latin typeface="Calibri"/>
                <a:ea typeface="Calibri"/>
                <a:cs typeface="Calibri"/>
                <a:sym typeface="Calibri"/>
              </a:rPr>
              <a:t>a</a:t>
            </a:r>
            <a:r>
              <a:rPr kumimoji="0" lang="en-ZA" sz="5400" b="1" i="0" u="none" strike="noStrike" kern="0" cap="none" spc="0" normalizeH="0" baseline="0" noProof="0" dirty="0">
                <a:ln>
                  <a:noFill/>
                </a:ln>
                <a:solidFill>
                  <a:srgbClr val="FFFFFF"/>
                </a:solidFill>
                <a:effectLst/>
                <a:uLnTx/>
                <a:uFillTx/>
                <a:latin typeface="Calibri"/>
                <a:ea typeface="Calibri"/>
                <a:cs typeface="Calibri"/>
                <a:sym typeface="Calibri"/>
              </a:rPr>
              <a:t>re these??</a:t>
            </a:r>
            <a:endParaRPr kumimoji="0" sz="54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172" name="Google Shape;2172;p36"/>
          <p:cNvPicPr preferRelativeResize="0"/>
          <p:nvPr/>
        </p:nvPicPr>
        <p:blipFill rotWithShape="1">
          <a:blip r:embed="rId5">
            <a:alphaModFix/>
          </a:blip>
          <a:srcRect/>
          <a:stretch/>
        </p:blipFill>
        <p:spPr>
          <a:xfrm>
            <a:off x="3430023" y="4049300"/>
            <a:ext cx="4950368" cy="333064"/>
          </a:xfrm>
          <a:prstGeom prst="rect">
            <a:avLst/>
          </a:prstGeom>
          <a:noFill/>
          <a:ln>
            <a:noFill/>
          </a:ln>
        </p:spPr>
      </p:pic>
      <p:pic>
        <p:nvPicPr>
          <p:cNvPr id="2173" name="Google Shape;2173;p36" descr="A picture containing background pattern&#10;&#10;Description automatically generated"/>
          <p:cNvPicPr preferRelativeResize="0"/>
          <p:nvPr/>
        </p:nvPicPr>
        <p:blipFill rotWithShape="1">
          <a:blip r:embed="rId6">
            <a:alphaModFix/>
          </a:blip>
          <a:srcRect/>
          <a:stretch/>
        </p:blipFill>
        <p:spPr>
          <a:xfrm>
            <a:off x="10845458" y="0"/>
            <a:ext cx="1390774" cy="1634978"/>
          </a:xfrm>
          <a:prstGeom prst="rect">
            <a:avLst/>
          </a:prstGeom>
          <a:noFill/>
          <a:ln>
            <a:noFill/>
          </a:ln>
        </p:spPr>
      </p:pic>
      <p:pic>
        <p:nvPicPr>
          <p:cNvPr id="2174" name="Google Shape;2174;p36" descr="A picture containing text, sign, clipart&#10;&#10;Description automatically generated"/>
          <p:cNvPicPr preferRelativeResize="0"/>
          <p:nvPr/>
        </p:nvPicPr>
        <p:blipFill rotWithShape="1">
          <a:blip r:embed="rId7">
            <a:alphaModFix/>
          </a:blip>
          <a:srcRect/>
          <a:stretch/>
        </p:blipFill>
        <p:spPr>
          <a:xfrm>
            <a:off x="11019386" y="6002492"/>
            <a:ext cx="699442" cy="529880"/>
          </a:xfrm>
          <a:prstGeom prst="rect">
            <a:avLst/>
          </a:prstGeom>
          <a:noFill/>
          <a:ln>
            <a:noFill/>
          </a:ln>
        </p:spPr>
      </p:pic>
    </p:spTree>
    <p:extLst>
      <p:ext uri="{BB962C8B-B14F-4D97-AF65-F5344CB8AC3E}">
        <p14:creationId xmlns:p14="http://schemas.microsoft.com/office/powerpoint/2010/main" val="1492311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scape with lights and a bridge&#10;&#10;Description automatically generated">
            <a:extLst>
              <a:ext uri="{FF2B5EF4-FFF2-40B4-BE49-F238E27FC236}">
                <a16:creationId xmlns:a16="http://schemas.microsoft.com/office/drawing/2014/main" id="{AFF0D2FE-90D2-A02C-00F7-EC6A2354A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30835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7C054-821B-245D-4BBE-5669A339BB7B}"/>
            </a:ext>
          </a:extLst>
        </p:cNvPr>
        <p:cNvGrpSpPr/>
        <p:nvPr/>
      </p:nvGrpSpPr>
      <p:grpSpPr>
        <a:xfrm>
          <a:off x="0" y="0"/>
          <a:ext cx="0" cy="0"/>
          <a:chOff x="0" y="0"/>
          <a:chExt cx="0" cy="0"/>
        </a:xfrm>
      </p:grpSpPr>
      <p:pic>
        <p:nvPicPr>
          <p:cNvPr id="2" name="Picture 1" descr="A blue and black background&#10;&#10;Description automatically generated">
            <a:extLst>
              <a:ext uri="{FF2B5EF4-FFF2-40B4-BE49-F238E27FC236}">
                <a16:creationId xmlns:a16="http://schemas.microsoft.com/office/drawing/2014/main" id="{EE682C93-0393-2110-49D8-D1CEC05ABDB1}"/>
              </a:ext>
            </a:extLst>
          </p:cNvPr>
          <p:cNvPicPr>
            <a:picLocks noChangeAspect="1"/>
          </p:cNvPicPr>
          <p:nvPr/>
        </p:nvPicPr>
        <p:blipFill rotWithShape="1">
          <a:blip r:embed="rId2">
            <a:extLst>
              <a:ext uri="{28A0092B-C50C-407E-A947-70E740481C1C}">
                <a14:useLocalDpi xmlns:a14="http://schemas.microsoft.com/office/drawing/2010/main" val="0"/>
              </a:ext>
            </a:extLst>
          </a:blip>
          <a:srcRect t="3665" b="15977"/>
          <a:stretch/>
        </p:blipFill>
        <p:spPr>
          <a:xfrm>
            <a:off x="0" y="-1"/>
            <a:ext cx="12192000" cy="6858001"/>
          </a:xfrm>
          <a:prstGeom prst="rect">
            <a:avLst/>
          </a:prstGeom>
        </p:spPr>
      </p:pic>
      <p:sp>
        <p:nvSpPr>
          <p:cNvPr id="3" name="Google Shape;1514;p7">
            <a:extLst>
              <a:ext uri="{FF2B5EF4-FFF2-40B4-BE49-F238E27FC236}">
                <a16:creationId xmlns:a16="http://schemas.microsoft.com/office/drawing/2014/main" id="{385D2374-F65B-D01C-4D8F-6F5BE5B8189F}"/>
              </a:ext>
            </a:extLst>
          </p:cNvPr>
          <p:cNvSpPr/>
          <p:nvPr/>
        </p:nvSpPr>
        <p:spPr>
          <a:xfrm>
            <a:off x="374318" y="238821"/>
            <a:ext cx="11492893" cy="6380357"/>
          </a:xfrm>
          <a:prstGeom prst="rect">
            <a:avLst/>
          </a:prstGeom>
          <a:solidFill>
            <a:srgbClr val="1D2133">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43" name="paul-earle-39322.jpg">
            <a:extLst>
              <a:ext uri="{FF2B5EF4-FFF2-40B4-BE49-F238E27FC236}">
                <a16:creationId xmlns:a16="http://schemas.microsoft.com/office/drawing/2014/main" id="{69A095B1-291E-6F2D-900C-77BA34B7A3A9}"/>
              </a:ext>
            </a:extLst>
          </p:cNvPr>
          <p:cNvPicPr>
            <a:picLocks noChangeAspect="1"/>
          </p:cNvPicPr>
          <p:nvPr/>
        </p:nvPicPr>
        <p:blipFill rotWithShape="1">
          <a:blip r:embed="rId3">
            <a:extLst>
              <a:ext uri="{28A0092B-C50C-407E-A947-70E740481C1C}">
                <a14:useLocalDpi xmlns:a14="http://schemas.microsoft.com/office/drawing/2010/main" val="0"/>
              </a:ext>
            </a:extLst>
          </a:blip>
          <a:srcRect l="6526" t="5507" r="6526" b="5507"/>
          <a:stretch/>
        </p:blipFill>
        <p:spPr>
          <a:xfrm>
            <a:off x="3607028" y="939990"/>
            <a:ext cx="4977944" cy="4978019"/>
          </a:xfrm>
          <a:custGeom>
            <a:avLst/>
            <a:gdLst/>
            <a:ahLst/>
            <a:cxnLst>
              <a:cxn ang="0">
                <a:pos x="wd2" y="hd2"/>
              </a:cxn>
              <a:cxn ang="5400000">
                <a:pos x="wd2" y="hd2"/>
              </a:cxn>
              <a:cxn ang="10800000">
                <a:pos x="wd2" y="hd2"/>
              </a:cxn>
              <a:cxn ang="16200000">
                <a:pos x="wd2" y="hd2"/>
              </a:cxn>
            </a:cxnLst>
            <a:rect l="0" t="0" r="r" b="b"/>
            <a:pathLst>
              <a:path w="21492" h="21588" extrusionOk="0">
                <a:moveTo>
                  <a:pt x="9433" y="0"/>
                </a:moveTo>
                <a:cubicBezTo>
                  <a:pt x="9682" y="0"/>
                  <a:pt x="9933" y="54"/>
                  <a:pt x="10165" y="163"/>
                </a:cubicBezTo>
                <a:cubicBezTo>
                  <a:pt x="10348" y="249"/>
                  <a:pt x="10514" y="366"/>
                  <a:pt x="10657" y="509"/>
                </a:cubicBezTo>
                <a:cubicBezTo>
                  <a:pt x="10800" y="653"/>
                  <a:pt x="10917" y="821"/>
                  <a:pt x="11002" y="1004"/>
                </a:cubicBezTo>
                <a:cubicBezTo>
                  <a:pt x="11219" y="1470"/>
                  <a:pt x="11219" y="2008"/>
                  <a:pt x="11002" y="2474"/>
                </a:cubicBezTo>
                <a:cubicBezTo>
                  <a:pt x="10863" y="2763"/>
                  <a:pt x="10542" y="3085"/>
                  <a:pt x="10009" y="3620"/>
                </a:cubicBezTo>
                <a:lnTo>
                  <a:pt x="3603" y="10056"/>
                </a:lnTo>
                <a:cubicBezTo>
                  <a:pt x="3070" y="10592"/>
                  <a:pt x="2750" y="10914"/>
                  <a:pt x="2463" y="11054"/>
                </a:cubicBezTo>
                <a:cubicBezTo>
                  <a:pt x="2000" y="11271"/>
                  <a:pt x="1464" y="11271"/>
                  <a:pt x="1000" y="11054"/>
                </a:cubicBezTo>
                <a:cubicBezTo>
                  <a:pt x="817" y="10968"/>
                  <a:pt x="650" y="10851"/>
                  <a:pt x="507" y="10708"/>
                </a:cubicBezTo>
                <a:cubicBezTo>
                  <a:pt x="364" y="10564"/>
                  <a:pt x="248" y="10396"/>
                  <a:pt x="162" y="10212"/>
                </a:cubicBezTo>
                <a:cubicBezTo>
                  <a:pt x="-54" y="9746"/>
                  <a:pt x="-54" y="9208"/>
                  <a:pt x="162" y="8742"/>
                </a:cubicBezTo>
                <a:cubicBezTo>
                  <a:pt x="302" y="8454"/>
                  <a:pt x="621" y="8131"/>
                  <a:pt x="1154" y="7595"/>
                </a:cubicBezTo>
                <a:lnTo>
                  <a:pt x="7561" y="1160"/>
                </a:lnTo>
                <a:cubicBezTo>
                  <a:pt x="8094" y="624"/>
                  <a:pt x="8414" y="303"/>
                  <a:pt x="8701" y="163"/>
                </a:cubicBezTo>
                <a:cubicBezTo>
                  <a:pt x="8933" y="54"/>
                  <a:pt x="9183" y="0"/>
                  <a:pt x="9433" y="0"/>
                </a:cubicBezTo>
                <a:close/>
                <a:moveTo>
                  <a:pt x="4212" y="56"/>
                </a:moveTo>
                <a:cubicBezTo>
                  <a:pt x="4462" y="56"/>
                  <a:pt x="4713" y="112"/>
                  <a:pt x="4945" y="220"/>
                </a:cubicBezTo>
                <a:cubicBezTo>
                  <a:pt x="5128" y="306"/>
                  <a:pt x="5294" y="424"/>
                  <a:pt x="5437" y="567"/>
                </a:cubicBezTo>
                <a:cubicBezTo>
                  <a:pt x="5580" y="711"/>
                  <a:pt x="5696" y="878"/>
                  <a:pt x="5781" y="1062"/>
                </a:cubicBezTo>
                <a:cubicBezTo>
                  <a:pt x="5997" y="1528"/>
                  <a:pt x="5997" y="2067"/>
                  <a:pt x="5781" y="2533"/>
                </a:cubicBezTo>
                <a:cubicBezTo>
                  <a:pt x="5642" y="2821"/>
                  <a:pt x="5323" y="3142"/>
                  <a:pt x="4790" y="3678"/>
                </a:cubicBezTo>
                <a:lnTo>
                  <a:pt x="3665" y="4808"/>
                </a:lnTo>
                <a:cubicBezTo>
                  <a:pt x="3132" y="5343"/>
                  <a:pt x="2812" y="5664"/>
                  <a:pt x="2525" y="5804"/>
                </a:cubicBezTo>
                <a:cubicBezTo>
                  <a:pt x="2062" y="6021"/>
                  <a:pt x="1526" y="6021"/>
                  <a:pt x="1062" y="5804"/>
                </a:cubicBezTo>
                <a:cubicBezTo>
                  <a:pt x="879" y="5718"/>
                  <a:pt x="713" y="5601"/>
                  <a:pt x="570" y="5457"/>
                </a:cubicBezTo>
                <a:cubicBezTo>
                  <a:pt x="427" y="5314"/>
                  <a:pt x="310" y="5147"/>
                  <a:pt x="224" y="4963"/>
                </a:cubicBezTo>
                <a:cubicBezTo>
                  <a:pt x="8" y="4497"/>
                  <a:pt x="8" y="3959"/>
                  <a:pt x="224" y="3493"/>
                </a:cubicBezTo>
                <a:cubicBezTo>
                  <a:pt x="364" y="3204"/>
                  <a:pt x="683" y="2883"/>
                  <a:pt x="1216" y="2347"/>
                </a:cubicBezTo>
                <a:lnTo>
                  <a:pt x="2340" y="1217"/>
                </a:lnTo>
                <a:cubicBezTo>
                  <a:pt x="2873" y="681"/>
                  <a:pt x="3194" y="360"/>
                  <a:pt x="3481" y="220"/>
                </a:cubicBezTo>
                <a:cubicBezTo>
                  <a:pt x="3713" y="112"/>
                  <a:pt x="3962" y="56"/>
                  <a:pt x="4212" y="56"/>
                </a:cubicBezTo>
                <a:close/>
                <a:moveTo>
                  <a:pt x="14521" y="75"/>
                </a:moveTo>
                <a:cubicBezTo>
                  <a:pt x="14771" y="75"/>
                  <a:pt x="15020" y="130"/>
                  <a:pt x="15252" y="238"/>
                </a:cubicBezTo>
                <a:cubicBezTo>
                  <a:pt x="15435" y="324"/>
                  <a:pt x="15602" y="441"/>
                  <a:pt x="15745" y="584"/>
                </a:cubicBezTo>
                <a:cubicBezTo>
                  <a:pt x="15888" y="728"/>
                  <a:pt x="16004" y="896"/>
                  <a:pt x="16090" y="1080"/>
                </a:cubicBezTo>
                <a:cubicBezTo>
                  <a:pt x="16306" y="1546"/>
                  <a:pt x="16306" y="2084"/>
                  <a:pt x="16090" y="2550"/>
                </a:cubicBezTo>
                <a:cubicBezTo>
                  <a:pt x="15950" y="2838"/>
                  <a:pt x="15631" y="3160"/>
                  <a:pt x="15098" y="3695"/>
                </a:cubicBezTo>
                <a:lnTo>
                  <a:pt x="3683" y="15164"/>
                </a:lnTo>
                <a:cubicBezTo>
                  <a:pt x="3150" y="15700"/>
                  <a:pt x="2830" y="16021"/>
                  <a:pt x="2543" y="16161"/>
                </a:cubicBezTo>
                <a:cubicBezTo>
                  <a:pt x="2079" y="16378"/>
                  <a:pt x="1543" y="16378"/>
                  <a:pt x="1080" y="16161"/>
                </a:cubicBezTo>
                <a:cubicBezTo>
                  <a:pt x="897" y="16075"/>
                  <a:pt x="729" y="15957"/>
                  <a:pt x="587" y="15814"/>
                </a:cubicBezTo>
                <a:cubicBezTo>
                  <a:pt x="444" y="15670"/>
                  <a:pt x="327" y="15503"/>
                  <a:pt x="242" y="15320"/>
                </a:cubicBezTo>
                <a:cubicBezTo>
                  <a:pt x="26" y="14853"/>
                  <a:pt x="26" y="14315"/>
                  <a:pt x="242" y="13848"/>
                </a:cubicBezTo>
                <a:cubicBezTo>
                  <a:pt x="381" y="13560"/>
                  <a:pt x="701" y="13239"/>
                  <a:pt x="1234" y="12704"/>
                </a:cubicBezTo>
                <a:lnTo>
                  <a:pt x="12649" y="1235"/>
                </a:lnTo>
                <a:cubicBezTo>
                  <a:pt x="13182" y="699"/>
                  <a:pt x="13502" y="378"/>
                  <a:pt x="13789" y="238"/>
                </a:cubicBezTo>
                <a:cubicBezTo>
                  <a:pt x="14021" y="130"/>
                  <a:pt x="14271" y="75"/>
                  <a:pt x="14521" y="75"/>
                </a:cubicBezTo>
                <a:close/>
                <a:moveTo>
                  <a:pt x="19582" y="177"/>
                </a:moveTo>
                <a:cubicBezTo>
                  <a:pt x="19832" y="177"/>
                  <a:pt x="20082" y="231"/>
                  <a:pt x="20314" y="340"/>
                </a:cubicBezTo>
                <a:cubicBezTo>
                  <a:pt x="20497" y="426"/>
                  <a:pt x="20663" y="544"/>
                  <a:pt x="20806" y="687"/>
                </a:cubicBezTo>
                <a:cubicBezTo>
                  <a:pt x="20949" y="831"/>
                  <a:pt x="21066" y="997"/>
                  <a:pt x="21152" y="1181"/>
                </a:cubicBezTo>
                <a:cubicBezTo>
                  <a:pt x="21368" y="1647"/>
                  <a:pt x="21368" y="2186"/>
                  <a:pt x="21152" y="2652"/>
                </a:cubicBezTo>
                <a:cubicBezTo>
                  <a:pt x="21012" y="2941"/>
                  <a:pt x="20692" y="3262"/>
                  <a:pt x="20158" y="3797"/>
                </a:cubicBezTo>
                <a:lnTo>
                  <a:pt x="3784" y="20249"/>
                </a:lnTo>
                <a:cubicBezTo>
                  <a:pt x="3251" y="20784"/>
                  <a:pt x="2932" y="21106"/>
                  <a:pt x="2644" y="21246"/>
                </a:cubicBezTo>
                <a:cubicBezTo>
                  <a:pt x="2181" y="21464"/>
                  <a:pt x="1645" y="21464"/>
                  <a:pt x="1181" y="21246"/>
                </a:cubicBezTo>
                <a:cubicBezTo>
                  <a:pt x="998" y="21160"/>
                  <a:pt x="831" y="21043"/>
                  <a:pt x="688" y="20899"/>
                </a:cubicBezTo>
                <a:cubicBezTo>
                  <a:pt x="545" y="20756"/>
                  <a:pt x="429" y="20589"/>
                  <a:pt x="343" y="20405"/>
                </a:cubicBezTo>
                <a:cubicBezTo>
                  <a:pt x="127" y="19939"/>
                  <a:pt x="127" y="19400"/>
                  <a:pt x="343" y="18934"/>
                </a:cubicBezTo>
                <a:cubicBezTo>
                  <a:pt x="483" y="18645"/>
                  <a:pt x="802" y="18325"/>
                  <a:pt x="1335" y="17789"/>
                </a:cubicBezTo>
                <a:lnTo>
                  <a:pt x="17711" y="1337"/>
                </a:lnTo>
                <a:cubicBezTo>
                  <a:pt x="18244" y="801"/>
                  <a:pt x="18563" y="480"/>
                  <a:pt x="18850" y="340"/>
                </a:cubicBezTo>
                <a:cubicBezTo>
                  <a:pt x="19082" y="231"/>
                  <a:pt x="19332" y="177"/>
                  <a:pt x="19582" y="177"/>
                </a:cubicBezTo>
                <a:close/>
                <a:moveTo>
                  <a:pt x="19719" y="5227"/>
                </a:moveTo>
                <a:cubicBezTo>
                  <a:pt x="19968" y="5227"/>
                  <a:pt x="20218" y="5282"/>
                  <a:pt x="20450" y="5391"/>
                </a:cubicBezTo>
                <a:cubicBezTo>
                  <a:pt x="20633" y="5477"/>
                  <a:pt x="20800" y="5593"/>
                  <a:pt x="20943" y="5737"/>
                </a:cubicBezTo>
                <a:cubicBezTo>
                  <a:pt x="21086" y="5880"/>
                  <a:pt x="21202" y="6047"/>
                  <a:pt x="21287" y="6231"/>
                </a:cubicBezTo>
                <a:cubicBezTo>
                  <a:pt x="21504" y="6697"/>
                  <a:pt x="21504" y="7236"/>
                  <a:pt x="21287" y="7702"/>
                </a:cubicBezTo>
                <a:cubicBezTo>
                  <a:pt x="21148" y="7991"/>
                  <a:pt x="20828" y="8313"/>
                  <a:pt x="20295" y="8848"/>
                </a:cubicBezTo>
                <a:lnTo>
                  <a:pt x="8812" y="20386"/>
                </a:lnTo>
                <a:cubicBezTo>
                  <a:pt x="8279" y="20922"/>
                  <a:pt x="7958" y="21243"/>
                  <a:pt x="7671" y="21383"/>
                </a:cubicBezTo>
                <a:cubicBezTo>
                  <a:pt x="7207" y="21600"/>
                  <a:pt x="6671" y="21600"/>
                  <a:pt x="6207" y="21383"/>
                </a:cubicBezTo>
                <a:cubicBezTo>
                  <a:pt x="6024" y="21297"/>
                  <a:pt x="5857" y="21180"/>
                  <a:pt x="5714" y="21037"/>
                </a:cubicBezTo>
                <a:cubicBezTo>
                  <a:pt x="5571" y="20893"/>
                  <a:pt x="5456" y="20725"/>
                  <a:pt x="5371" y="20541"/>
                </a:cubicBezTo>
                <a:cubicBezTo>
                  <a:pt x="5154" y="20075"/>
                  <a:pt x="5154" y="19537"/>
                  <a:pt x="5371" y="19071"/>
                </a:cubicBezTo>
                <a:cubicBezTo>
                  <a:pt x="5510" y="18783"/>
                  <a:pt x="5830" y="18461"/>
                  <a:pt x="6363" y="17925"/>
                </a:cubicBezTo>
                <a:lnTo>
                  <a:pt x="17847" y="6387"/>
                </a:lnTo>
                <a:cubicBezTo>
                  <a:pt x="18380" y="5852"/>
                  <a:pt x="18699" y="5531"/>
                  <a:pt x="18986" y="5391"/>
                </a:cubicBezTo>
                <a:cubicBezTo>
                  <a:pt x="19218" y="5282"/>
                  <a:pt x="19469" y="5227"/>
                  <a:pt x="19719" y="5227"/>
                </a:cubicBezTo>
                <a:close/>
                <a:moveTo>
                  <a:pt x="19761" y="10373"/>
                </a:moveTo>
                <a:cubicBezTo>
                  <a:pt x="20011" y="10373"/>
                  <a:pt x="20261" y="10426"/>
                  <a:pt x="20493" y="10535"/>
                </a:cubicBezTo>
                <a:cubicBezTo>
                  <a:pt x="20676" y="10620"/>
                  <a:pt x="20842" y="10738"/>
                  <a:pt x="20985" y="10882"/>
                </a:cubicBezTo>
                <a:cubicBezTo>
                  <a:pt x="21128" y="11025"/>
                  <a:pt x="21244" y="11193"/>
                  <a:pt x="21330" y="11377"/>
                </a:cubicBezTo>
                <a:cubicBezTo>
                  <a:pt x="21546" y="11843"/>
                  <a:pt x="21546" y="12381"/>
                  <a:pt x="21330" y="12847"/>
                </a:cubicBezTo>
                <a:cubicBezTo>
                  <a:pt x="21190" y="13135"/>
                  <a:pt x="20871" y="13456"/>
                  <a:pt x="20338" y="13992"/>
                </a:cubicBezTo>
                <a:lnTo>
                  <a:pt x="13931" y="20429"/>
                </a:lnTo>
                <a:cubicBezTo>
                  <a:pt x="13398" y="20964"/>
                  <a:pt x="13079" y="21285"/>
                  <a:pt x="12792" y="21425"/>
                </a:cubicBezTo>
                <a:cubicBezTo>
                  <a:pt x="12560" y="21534"/>
                  <a:pt x="12310" y="21588"/>
                  <a:pt x="12060" y="21588"/>
                </a:cubicBezTo>
                <a:cubicBezTo>
                  <a:pt x="11810" y="21588"/>
                  <a:pt x="11560" y="21534"/>
                  <a:pt x="11328" y="21425"/>
                </a:cubicBezTo>
                <a:cubicBezTo>
                  <a:pt x="11145" y="21339"/>
                  <a:pt x="10979" y="21222"/>
                  <a:pt x="10836" y="21078"/>
                </a:cubicBezTo>
                <a:cubicBezTo>
                  <a:pt x="10693" y="20935"/>
                  <a:pt x="10576" y="20769"/>
                  <a:pt x="10491" y="20585"/>
                </a:cubicBezTo>
                <a:cubicBezTo>
                  <a:pt x="10274" y="20119"/>
                  <a:pt x="10274" y="19580"/>
                  <a:pt x="10491" y="19114"/>
                </a:cubicBezTo>
                <a:cubicBezTo>
                  <a:pt x="10630" y="18825"/>
                  <a:pt x="10950" y="18504"/>
                  <a:pt x="11483" y="17968"/>
                </a:cubicBezTo>
                <a:lnTo>
                  <a:pt x="17889" y="11532"/>
                </a:lnTo>
                <a:cubicBezTo>
                  <a:pt x="18422" y="10997"/>
                  <a:pt x="18743" y="10675"/>
                  <a:pt x="19030" y="10535"/>
                </a:cubicBezTo>
                <a:cubicBezTo>
                  <a:pt x="19262" y="10426"/>
                  <a:pt x="19511" y="10373"/>
                  <a:pt x="19761" y="10373"/>
                </a:cubicBezTo>
                <a:close/>
                <a:moveTo>
                  <a:pt x="19702" y="15618"/>
                </a:moveTo>
                <a:cubicBezTo>
                  <a:pt x="19952" y="15618"/>
                  <a:pt x="20201" y="15674"/>
                  <a:pt x="20433" y="15782"/>
                </a:cubicBezTo>
                <a:cubicBezTo>
                  <a:pt x="20616" y="15868"/>
                  <a:pt x="20782" y="15986"/>
                  <a:pt x="20925" y="16129"/>
                </a:cubicBezTo>
                <a:cubicBezTo>
                  <a:pt x="21068" y="16273"/>
                  <a:pt x="21185" y="16439"/>
                  <a:pt x="21271" y="16623"/>
                </a:cubicBezTo>
                <a:cubicBezTo>
                  <a:pt x="21487" y="17089"/>
                  <a:pt x="21487" y="17627"/>
                  <a:pt x="21271" y="18094"/>
                </a:cubicBezTo>
                <a:cubicBezTo>
                  <a:pt x="21131" y="18382"/>
                  <a:pt x="20812" y="18704"/>
                  <a:pt x="20279" y="19239"/>
                </a:cubicBezTo>
                <a:lnTo>
                  <a:pt x="19155" y="20369"/>
                </a:lnTo>
                <a:cubicBezTo>
                  <a:pt x="18622" y="20905"/>
                  <a:pt x="18301" y="21226"/>
                  <a:pt x="18014" y="21366"/>
                </a:cubicBezTo>
                <a:cubicBezTo>
                  <a:pt x="17550" y="21583"/>
                  <a:pt x="17014" y="21583"/>
                  <a:pt x="16550" y="21366"/>
                </a:cubicBezTo>
                <a:cubicBezTo>
                  <a:pt x="16367" y="21280"/>
                  <a:pt x="16201" y="21162"/>
                  <a:pt x="16058" y="21019"/>
                </a:cubicBezTo>
                <a:cubicBezTo>
                  <a:pt x="15915" y="20875"/>
                  <a:pt x="15798" y="20707"/>
                  <a:pt x="15713" y="20524"/>
                </a:cubicBezTo>
                <a:cubicBezTo>
                  <a:pt x="15496" y="20057"/>
                  <a:pt x="15496" y="19520"/>
                  <a:pt x="15713" y="19054"/>
                </a:cubicBezTo>
                <a:cubicBezTo>
                  <a:pt x="15852" y="18765"/>
                  <a:pt x="16172" y="18444"/>
                  <a:pt x="16705" y="17909"/>
                </a:cubicBezTo>
                <a:lnTo>
                  <a:pt x="17830" y="16779"/>
                </a:lnTo>
                <a:cubicBezTo>
                  <a:pt x="18363" y="16243"/>
                  <a:pt x="18683" y="15922"/>
                  <a:pt x="18970" y="15782"/>
                </a:cubicBezTo>
                <a:cubicBezTo>
                  <a:pt x="19201" y="15674"/>
                  <a:pt x="19452" y="15618"/>
                  <a:pt x="19702" y="15618"/>
                </a:cubicBezTo>
                <a:close/>
              </a:path>
            </a:pathLst>
          </a:custGeom>
          <a:ln w="12700">
            <a:miter lim="400000"/>
          </a:ln>
        </p:spPr>
      </p:pic>
      <p:sp>
        <p:nvSpPr>
          <p:cNvPr id="4644" name="It’s break time">
            <a:extLst>
              <a:ext uri="{FF2B5EF4-FFF2-40B4-BE49-F238E27FC236}">
                <a16:creationId xmlns:a16="http://schemas.microsoft.com/office/drawing/2014/main" id="{4D222791-E79C-86CC-C4BF-96A5DCB3ECA2}"/>
              </a:ext>
            </a:extLst>
          </p:cNvPr>
          <p:cNvSpPr txBox="1"/>
          <p:nvPr/>
        </p:nvSpPr>
        <p:spPr>
          <a:xfrm>
            <a:off x="1363580" y="3019784"/>
            <a:ext cx="9946103" cy="818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ctr">
              <a:lnSpc>
                <a:spcPct val="80000"/>
              </a:lnSpc>
              <a:defRPr sz="15000" spc="0">
                <a:latin typeface="+mn-lt"/>
                <a:ea typeface="+mn-ea"/>
                <a:cs typeface="+mn-cs"/>
                <a:sym typeface="Montserrat Bold"/>
              </a:defRPr>
            </a:lvl1pPr>
          </a:lstStyle>
          <a:p>
            <a:pPr algn="l"/>
            <a:r>
              <a:rPr lang="en-US" sz="6000">
                <a:solidFill>
                  <a:schemeClr val="bg1"/>
                </a:solidFill>
              </a:rPr>
              <a:t>Thank                                    You</a:t>
            </a:r>
            <a:endParaRPr sz="6000">
              <a:solidFill>
                <a:schemeClr val="bg1"/>
              </a:solidFill>
            </a:endParaRPr>
          </a:p>
        </p:txBody>
      </p:sp>
      <p:sp>
        <p:nvSpPr>
          <p:cNvPr id="4645" name="Insert slide title here">
            <a:extLst>
              <a:ext uri="{FF2B5EF4-FFF2-40B4-BE49-F238E27FC236}">
                <a16:creationId xmlns:a16="http://schemas.microsoft.com/office/drawing/2014/main" id="{8F608458-A7DA-3E22-0C73-34FA04FF5B87}"/>
              </a:ext>
            </a:extLst>
          </p:cNvPr>
          <p:cNvSpPr txBox="1"/>
          <p:nvPr/>
        </p:nvSpPr>
        <p:spPr>
          <a:xfrm rot="16200000">
            <a:off x="-2930312" y="3334102"/>
            <a:ext cx="6217933"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ctr">
              <a:defRPr b="1"/>
            </a:lvl1pPr>
          </a:lstStyle>
          <a:p>
            <a:r>
              <a:rPr lang="en-GB" sz="900" spc="600">
                <a:solidFill>
                  <a:srgbClr val="BE1E2D"/>
                </a:solidFill>
              </a:rPr>
              <a:t>Intelligence That Works</a:t>
            </a:r>
          </a:p>
        </p:txBody>
      </p:sp>
      <p:sp>
        <p:nvSpPr>
          <p:cNvPr id="4" name="Rectangle: Rounded Corners 3">
            <a:extLst>
              <a:ext uri="{FF2B5EF4-FFF2-40B4-BE49-F238E27FC236}">
                <a16:creationId xmlns:a16="http://schemas.microsoft.com/office/drawing/2014/main" id="{1B6D66B5-871C-55D0-4A64-011C2639571B}"/>
              </a:ext>
            </a:extLst>
          </p:cNvPr>
          <p:cNvSpPr/>
          <p:nvPr/>
        </p:nvSpPr>
        <p:spPr>
          <a:xfrm>
            <a:off x="5466740" y="6311941"/>
            <a:ext cx="1258521" cy="231828"/>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050"/>
              <a:t>www.saicb.co.za</a:t>
            </a:r>
          </a:p>
        </p:txBody>
      </p:sp>
      <p:pic>
        <p:nvPicPr>
          <p:cNvPr id="5" name="Picture 4" descr="A logo with white text&#10;&#10;Description automatically generated">
            <a:extLst>
              <a:ext uri="{FF2B5EF4-FFF2-40B4-BE49-F238E27FC236}">
                <a16:creationId xmlns:a16="http://schemas.microsoft.com/office/drawing/2014/main" id="{4F6216B5-FF21-6DCF-9A48-03883B7B7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71" y="299066"/>
            <a:ext cx="2269500" cy="1276594"/>
          </a:xfrm>
          <a:prstGeom prst="rect">
            <a:avLst/>
          </a:prstGeom>
        </p:spPr>
      </p:pic>
      <p:sp>
        <p:nvSpPr>
          <p:cNvPr id="6" name="Rectangle: Rounded Corners 5">
            <a:extLst>
              <a:ext uri="{FF2B5EF4-FFF2-40B4-BE49-F238E27FC236}">
                <a16:creationId xmlns:a16="http://schemas.microsoft.com/office/drawing/2014/main" id="{F1220FC3-9D8D-6F88-5FEB-423C9B43E45A}"/>
              </a:ext>
            </a:extLst>
          </p:cNvPr>
          <p:cNvSpPr/>
          <p:nvPr/>
        </p:nvSpPr>
        <p:spPr>
          <a:xfrm rot="20524204">
            <a:off x="-618874" y="5610490"/>
            <a:ext cx="3487648" cy="487716"/>
          </a:xfrm>
          <a:prstGeom prst="roundRect">
            <a:avLst>
              <a:gd name="adj" fmla="val 50000"/>
            </a:avLst>
          </a:prstGeom>
          <a:no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Rounded Corners 6">
            <a:extLst>
              <a:ext uri="{FF2B5EF4-FFF2-40B4-BE49-F238E27FC236}">
                <a16:creationId xmlns:a16="http://schemas.microsoft.com/office/drawing/2014/main" id="{5C0E6886-EBA7-E8EE-5360-DB0BD6B0F80D}"/>
              </a:ext>
            </a:extLst>
          </p:cNvPr>
          <p:cNvSpPr/>
          <p:nvPr/>
        </p:nvSpPr>
        <p:spPr>
          <a:xfrm rot="20524204">
            <a:off x="-269674" y="6452159"/>
            <a:ext cx="1659743" cy="54488"/>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32649894"/>
      </p:ext>
    </p:extLst>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4643"/>
                                        </p:tgtEl>
                                        <p:attrNameLst>
                                          <p:attrName>style.visibility</p:attrName>
                                        </p:attrNameLst>
                                      </p:cBhvr>
                                      <p:to>
                                        <p:strVal val="visible"/>
                                      </p:to>
                                    </p:set>
                                    <p:animEffect transition="in" filter="fade">
                                      <p:cBhvr>
                                        <p:cTn id="7" dur="1000"/>
                                        <p:tgtEl>
                                          <p:spTgt spid="4643"/>
                                        </p:tgtEl>
                                      </p:cBhvr>
                                    </p:animEffect>
                                  </p:childTnLst>
                                </p:cTn>
                              </p:par>
                              <p:par>
                                <p:cTn id="8" presetID="2" presetClass="entr" presetSubtype="8" fill="hold" grpId="0" nodeType="withEffect">
                                  <p:stCondLst>
                                    <p:cond delay="500"/>
                                  </p:stCondLst>
                                  <p:iterate>
                                    <p:tmAbs val="0"/>
                                  </p:iterate>
                                  <p:childTnLst>
                                    <p:set>
                                      <p:cBhvr>
                                        <p:cTn id="9" fill="hold"/>
                                        <p:tgtEl>
                                          <p:spTgt spid="4645"/>
                                        </p:tgtEl>
                                        <p:attrNameLst>
                                          <p:attrName>style.visibility</p:attrName>
                                        </p:attrNameLst>
                                      </p:cBhvr>
                                      <p:to>
                                        <p:strVal val="visible"/>
                                      </p:to>
                                    </p:set>
                                    <p:anim calcmode="lin" valueType="num">
                                      <p:cBhvr>
                                        <p:cTn id="10" dur="1000" fill="hold"/>
                                        <p:tgtEl>
                                          <p:spTgt spid="4645"/>
                                        </p:tgtEl>
                                        <p:attrNameLst>
                                          <p:attrName>ppt_x</p:attrName>
                                        </p:attrNameLst>
                                      </p:cBhvr>
                                      <p:tavLst>
                                        <p:tav tm="0">
                                          <p:val>
                                            <p:strVal val="0-#ppt_w/2"/>
                                          </p:val>
                                        </p:tav>
                                        <p:tav tm="100000">
                                          <p:val>
                                            <p:strVal val="#ppt_x"/>
                                          </p:val>
                                        </p:tav>
                                      </p:tavLst>
                                    </p:anim>
                                    <p:anim calcmode="lin" valueType="num">
                                      <p:cBhvr>
                                        <p:cTn id="11" dur="1000" fill="hold"/>
                                        <p:tgtEl>
                                          <p:spTgt spid="46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3" grpId="0" animBg="1" advAuto="0"/>
      <p:bldP spid="4645"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92D9910A-909D-DF21-49CF-CAFA28A6E880}"/>
              </a:ext>
            </a:extLst>
          </p:cNvPr>
          <p:cNvPicPr>
            <a:picLocks noChangeAspect="1"/>
          </p:cNvPicPr>
          <p:nvPr/>
        </p:nvPicPr>
        <p:blipFill rotWithShape="1">
          <a:blip r:embed="rId2">
            <a:extLst>
              <a:ext uri="{28A0092B-C50C-407E-A947-70E740481C1C}">
                <a14:useLocalDpi xmlns:a14="http://schemas.microsoft.com/office/drawing/2010/main" val="0"/>
              </a:ext>
            </a:extLst>
          </a:blip>
          <a:srcRect t="3665" b="15977"/>
          <a:stretch/>
        </p:blipFill>
        <p:spPr>
          <a:xfrm>
            <a:off x="0" y="-1"/>
            <a:ext cx="12192000" cy="6858001"/>
          </a:xfrm>
          <a:prstGeom prst="rect">
            <a:avLst/>
          </a:prstGeom>
        </p:spPr>
      </p:pic>
      <p:pic>
        <p:nvPicPr>
          <p:cNvPr id="1912" name="photo-1470219556762-1771e7f9427d.jpeg"/>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17682" t="9598" r="10453" b="9335"/>
          <a:stretch/>
        </p:blipFill>
        <p:spPr>
          <a:xfrm>
            <a:off x="0" y="0"/>
            <a:ext cx="12192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13247" y="0"/>
                </a:moveTo>
                <a:cubicBezTo>
                  <a:pt x="13243" y="250"/>
                  <a:pt x="13242" y="529"/>
                  <a:pt x="13242" y="875"/>
                </a:cubicBezTo>
                <a:lnTo>
                  <a:pt x="13242" y="15022"/>
                </a:lnTo>
                <a:cubicBezTo>
                  <a:pt x="13242" y="15918"/>
                  <a:pt x="13242" y="16456"/>
                  <a:pt x="13312" y="16815"/>
                </a:cubicBezTo>
                <a:cubicBezTo>
                  <a:pt x="13429" y="17387"/>
                  <a:pt x="13682" y="17837"/>
                  <a:pt x="14004" y="18045"/>
                </a:cubicBezTo>
                <a:cubicBezTo>
                  <a:pt x="14131" y="18127"/>
                  <a:pt x="14265" y="18169"/>
                  <a:pt x="14400" y="18169"/>
                </a:cubicBezTo>
                <a:cubicBezTo>
                  <a:pt x="14535" y="18169"/>
                  <a:pt x="14669" y="18127"/>
                  <a:pt x="14796" y="18045"/>
                </a:cubicBezTo>
                <a:cubicBezTo>
                  <a:pt x="15118" y="17837"/>
                  <a:pt x="15371" y="17387"/>
                  <a:pt x="15488" y="16815"/>
                </a:cubicBezTo>
                <a:cubicBezTo>
                  <a:pt x="15558" y="16456"/>
                  <a:pt x="15558" y="15918"/>
                  <a:pt x="15558" y="15022"/>
                </a:cubicBezTo>
                <a:lnTo>
                  <a:pt x="15558" y="875"/>
                </a:lnTo>
                <a:cubicBezTo>
                  <a:pt x="15558" y="529"/>
                  <a:pt x="15557" y="250"/>
                  <a:pt x="15553" y="0"/>
                </a:cubicBezTo>
                <a:lnTo>
                  <a:pt x="13247" y="0"/>
                </a:lnTo>
                <a:close/>
                <a:moveTo>
                  <a:pt x="20567" y="0"/>
                </a:moveTo>
                <a:lnTo>
                  <a:pt x="20567" y="13228"/>
                </a:lnTo>
                <a:cubicBezTo>
                  <a:pt x="20567" y="14124"/>
                  <a:pt x="20567" y="14662"/>
                  <a:pt x="20637" y="15021"/>
                </a:cubicBezTo>
                <a:cubicBezTo>
                  <a:pt x="20754" y="15593"/>
                  <a:pt x="21008" y="16043"/>
                  <a:pt x="21329" y="16251"/>
                </a:cubicBezTo>
                <a:cubicBezTo>
                  <a:pt x="21417" y="16308"/>
                  <a:pt x="21508" y="16344"/>
                  <a:pt x="21600" y="16362"/>
                </a:cubicBezTo>
                <a:lnTo>
                  <a:pt x="21600" y="0"/>
                </a:lnTo>
                <a:lnTo>
                  <a:pt x="20567" y="0"/>
                </a:lnTo>
                <a:close/>
                <a:moveTo>
                  <a:pt x="16842" y="1017"/>
                </a:moveTo>
                <a:cubicBezTo>
                  <a:pt x="16707" y="1017"/>
                  <a:pt x="16573" y="1059"/>
                  <a:pt x="16446" y="1141"/>
                </a:cubicBezTo>
                <a:cubicBezTo>
                  <a:pt x="16124" y="1349"/>
                  <a:pt x="15871" y="1800"/>
                  <a:pt x="15754" y="2372"/>
                </a:cubicBezTo>
                <a:cubicBezTo>
                  <a:pt x="15684" y="2730"/>
                  <a:pt x="15684" y="3268"/>
                  <a:pt x="15684" y="4164"/>
                </a:cubicBezTo>
                <a:lnTo>
                  <a:pt x="15684" y="21600"/>
                </a:lnTo>
                <a:lnTo>
                  <a:pt x="18000" y="21600"/>
                </a:lnTo>
                <a:lnTo>
                  <a:pt x="18000" y="4164"/>
                </a:lnTo>
                <a:cubicBezTo>
                  <a:pt x="18000" y="3268"/>
                  <a:pt x="18000" y="2730"/>
                  <a:pt x="17930" y="2372"/>
                </a:cubicBezTo>
                <a:cubicBezTo>
                  <a:pt x="17813" y="1800"/>
                  <a:pt x="17560" y="1349"/>
                  <a:pt x="17238" y="1141"/>
                </a:cubicBezTo>
                <a:cubicBezTo>
                  <a:pt x="17111" y="1059"/>
                  <a:pt x="16977" y="1017"/>
                  <a:pt x="16842" y="1017"/>
                </a:cubicBezTo>
                <a:close/>
                <a:moveTo>
                  <a:pt x="19284" y="1954"/>
                </a:moveTo>
                <a:cubicBezTo>
                  <a:pt x="19148" y="1954"/>
                  <a:pt x="19015" y="1997"/>
                  <a:pt x="18888" y="2079"/>
                </a:cubicBezTo>
                <a:cubicBezTo>
                  <a:pt x="18566" y="2287"/>
                  <a:pt x="18313" y="2737"/>
                  <a:pt x="18195" y="3309"/>
                </a:cubicBezTo>
                <a:cubicBezTo>
                  <a:pt x="18126" y="3668"/>
                  <a:pt x="18126" y="4206"/>
                  <a:pt x="18126" y="5102"/>
                </a:cubicBezTo>
                <a:lnTo>
                  <a:pt x="18126" y="16498"/>
                </a:lnTo>
                <a:cubicBezTo>
                  <a:pt x="18126" y="17394"/>
                  <a:pt x="18126" y="17932"/>
                  <a:pt x="18195" y="18291"/>
                </a:cubicBezTo>
                <a:cubicBezTo>
                  <a:pt x="18313" y="18863"/>
                  <a:pt x="18566" y="19313"/>
                  <a:pt x="18888" y="19521"/>
                </a:cubicBezTo>
                <a:cubicBezTo>
                  <a:pt x="19015" y="19603"/>
                  <a:pt x="19148" y="19646"/>
                  <a:pt x="19284" y="19646"/>
                </a:cubicBezTo>
                <a:cubicBezTo>
                  <a:pt x="19419" y="19646"/>
                  <a:pt x="19553" y="19603"/>
                  <a:pt x="19680" y="19521"/>
                </a:cubicBezTo>
                <a:cubicBezTo>
                  <a:pt x="20001" y="19313"/>
                  <a:pt x="20255" y="18863"/>
                  <a:pt x="20372" y="18291"/>
                </a:cubicBezTo>
                <a:cubicBezTo>
                  <a:pt x="20442" y="17932"/>
                  <a:pt x="20442" y="17394"/>
                  <a:pt x="20442" y="16498"/>
                </a:cubicBezTo>
                <a:lnTo>
                  <a:pt x="20442" y="5102"/>
                </a:lnTo>
                <a:cubicBezTo>
                  <a:pt x="20442" y="4206"/>
                  <a:pt x="20442" y="3668"/>
                  <a:pt x="20372" y="3309"/>
                </a:cubicBezTo>
                <a:cubicBezTo>
                  <a:pt x="20255" y="2737"/>
                  <a:pt x="20001" y="2287"/>
                  <a:pt x="19680" y="2079"/>
                </a:cubicBezTo>
                <a:cubicBezTo>
                  <a:pt x="19553" y="1997"/>
                  <a:pt x="19419" y="1954"/>
                  <a:pt x="19284" y="1954"/>
                </a:cubicBezTo>
                <a:close/>
                <a:moveTo>
                  <a:pt x="2191" y="2273"/>
                </a:moveTo>
                <a:cubicBezTo>
                  <a:pt x="2056" y="2273"/>
                  <a:pt x="1922" y="2315"/>
                  <a:pt x="1795" y="2397"/>
                </a:cubicBezTo>
                <a:cubicBezTo>
                  <a:pt x="1473" y="2605"/>
                  <a:pt x="1220" y="3056"/>
                  <a:pt x="1102" y="3628"/>
                </a:cubicBezTo>
                <a:cubicBezTo>
                  <a:pt x="1033" y="3986"/>
                  <a:pt x="1033" y="4524"/>
                  <a:pt x="1033" y="5421"/>
                </a:cubicBezTo>
                <a:lnTo>
                  <a:pt x="1033" y="16179"/>
                </a:lnTo>
                <a:cubicBezTo>
                  <a:pt x="1033" y="17076"/>
                  <a:pt x="1033" y="17614"/>
                  <a:pt x="1102" y="17972"/>
                </a:cubicBezTo>
                <a:cubicBezTo>
                  <a:pt x="1220" y="18544"/>
                  <a:pt x="1473" y="18995"/>
                  <a:pt x="1795" y="19203"/>
                </a:cubicBezTo>
                <a:cubicBezTo>
                  <a:pt x="1922" y="19285"/>
                  <a:pt x="2056" y="19327"/>
                  <a:pt x="2191" y="19327"/>
                </a:cubicBezTo>
                <a:cubicBezTo>
                  <a:pt x="2326" y="19327"/>
                  <a:pt x="2460" y="19285"/>
                  <a:pt x="2587" y="19203"/>
                </a:cubicBezTo>
                <a:cubicBezTo>
                  <a:pt x="2908" y="18995"/>
                  <a:pt x="3162" y="18544"/>
                  <a:pt x="3279" y="17972"/>
                </a:cubicBezTo>
                <a:cubicBezTo>
                  <a:pt x="3349" y="17614"/>
                  <a:pt x="3349" y="17076"/>
                  <a:pt x="3349" y="16179"/>
                </a:cubicBezTo>
                <a:lnTo>
                  <a:pt x="3349" y="5421"/>
                </a:lnTo>
                <a:cubicBezTo>
                  <a:pt x="3349" y="4524"/>
                  <a:pt x="3349" y="3986"/>
                  <a:pt x="3279" y="3628"/>
                </a:cubicBezTo>
                <a:cubicBezTo>
                  <a:pt x="3162" y="3056"/>
                  <a:pt x="2908" y="2605"/>
                  <a:pt x="2587" y="2397"/>
                </a:cubicBezTo>
                <a:cubicBezTo>
                  <a:pt x="2460" y="2315"/>
                  <a:pt x="2326" y="2273"/>
                  <a:pt x="2191" y="2273"/>
                </a:cubicBezTo>
                <a:close/>
                <a:moveTo>
                  <a:pt x="11958" y="5224"/>
                </a:moveTo>
                <a:cubicBezTo>
                  <a:pt x="11823" y="5224"/>
                  <a:pt x="11689" y="5267"/>
                  <a:pt x="11562" y="5349"/>
                </a:cubicBezTo>
                <a:cubicBezTo>
                  <a:pt x="11240" y="5557"/>
                  <a:pt x="10987" y="6007"/>
                  <a:pt x="10870" y="6579"/>
                </a:cubicBezTo>
                <a:cubicBezTo>
                  <a:pt x="10800" y="6938"/>
                  <a:pt x="10800" y="7476"/>
                  <a:pt x="10800" y="8372"/>
                </a:cubicBezTo>
                <a:lnTo>
                  <a:pt x="10800" y="13228"/>
                </a:lnTo>
                <a:cubicBezTo>
                  <a:pt x="10800" y="14124"/>
                  <a:pt x="10800" y="14662"/>
                  <a:pt x="10870" y="15021"/>
                </a:cubicBezTo>
                <a:cubicBezTo>
                  <a:pt x="10987" y="15593"/>
                  <a:pt x="11240" y="16043"/>
                  <a:pt x="11562" y="16251"/>
                </a:cubicBezTo>
                <a:cubicBezTo>
                  <a:pt x="11689" y="16333"/>
                  <a:pt x="11823" y="16376"/>
                  <a:pt x="11958" y="16376"/>
                </a:cubicBezTo>
                <a:cubicBezTo>
                  <a:pt x="12093" y="16376"/>
                  <a:pt x="12227" y="16333"/>
                  <a:pt x="12354" y="16251"/>
                </a:cubicBezTo>
                <a:cubicBezTo>
                  <a:pt x="12676" y="16043"/>
                  <a:pt x="12929" y="15593"/>
                  <a:pt x="13046" y="15021"/>
                </a:cubicBezTo>
                <a:cubicBezTo>
                  <a:pt x="13116" y="14662"/>
                  <a:pt x="13116" y="14124"/>
                  <a:pt x="13116" y="13228"/>
                </a:cubicBezTo>
                <a:lnTo>
                  <a:pt x="13116" y="8372"/>
                </a:lnTo>
                <a:cubicBezTo>
                  <a:pt x="13116" y="7476"/>
                  <a:pt x="13116" y="6938"/>
                  <a:pt x="13046" y="6579"/>
                </a:cubicBezTo>
                <a:cubicBezTo>
                  <a:pt x="12929" y="6007"/>
                  <a:pt x="12676" y="5557"/>
                  <a:pt x="12354" y="5349"/>
                </a:cubicBezTo>
                <a:cubicBezTo>
                  <a:pt x="12227" y="5267"/>
                  <a:pt x="12093" y="5224"/>
                  <a:pt x="11958" y="5224"/>
                </a:cubicBezTo>
                <a:close/>
                <a:moveTo>
                  <a:pt x="0" y="5809"/>
                </a:moveTo>
                <a:lnTo>
                  <a:pt x="0" y="16492"/>
                </a:lnTo>
                <a:cubicBezTo>
                  <a:pt x="49" y="16473"/>
                  <a:pt x="98" y="16450"/>
                  <a:pt x="145" y="16419"/>
                </a:cubicBezTo>
                <a:cubicBezTo>
                  <a:pt x="467" y="16211"/>
                  <a:pt x="720" y="15761"/>
                  <a:pt x="837" y="15189"/>
                </a:cubicBezTo>
                <a:cubicBezTo>
                  <a:pt x="907" y="14830"/>
                  <a:pt x="907" y="14292"/>
                  <a:pt x="907" y="13396"/>
                </a:cubicBezTo>
                <a:lnTo>
                  <a:pt x="907" y="8906"/>
                </a:lnTo>
                <a:cubicBezTo>
                  <a:pt x="907" y="8009"/>
                  <a:pt x="907" y="7471"/>
                  <a:pt x="837" y="7112"/>
                </a:cubicBezTo>
                <a:cubicBezTo>
                  <a:pt x="720" y="6541"/>
                  <a:pt x="467" y="6090"/>
                  <a:pt x="145" y="5882"/>
                </a:cubicBezTo>
                <a:cubicBezTo>
                  <a:pt x="98" y="5851"/>
                  <a:pt x="49" y="5828"/>
                  <a:pt x="0" y="5809"/>
                </a:cubicBezTo>
                <a:close/>
              </a:path>
            </a:pathLst>
          </a:custGeom>
        </p:spPr>
      </p:pic>
      <p:sp>
        <p:nvSpPr>
          <p:cNvPr id="1913" name="Deep explore within city"/>
          <p:cNvSpPr txBox="1"/>
          <p:nvPr/>
        </p:nvSpPr>
        <p:spPr>
          <a:xfrm>
            <a:off x="2329098" y="1159146"/>
            <a:ext cx="2600712" cy="20488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nSpc>
                <a:spcPct val="90000"/>
              </a:lnSpc>
              <a:defRPr sz="9000" spc="0">
                <a:latin typeface="+mn-lt"/>
                <a:ea typeface="+mn-ea"/>
                <a:cs typeface="+mn-cs"/>
                <a:sym typeface="Montserrat Bold"/>
              </a:defRPr>
            </a:lvl1pPr>
          </a:lstStyle>
          <a:p>
            <a:r>
              <a:rPr lang="en-GB" sz="3600">
                <a:solidFill>
                  <a:srgbClr val="BE1E2D"/>
                </a:solidFill>
              </a:rPr>
              <a:t>WHERE</a:t>
            </a:r>
            <a:r>
              <a:rPr lang="en-GB" sz="3600">
                <a:solidFill>
                  <a:schemeClr val="bg1"/>
                </a:solidFill>
              </a:rPr>
              <a:t> HAVE WE COME FROM?</a:t>
            </a:r>
          </a:p>
        </p:txBody>
      </p:sp>
      <p:sp>
        <p:nvSpPr>
          <p:cNvPr id="1916" name="Shape"/>
          <p:cNvSpPr/>
          <p:nvPr/>
        </p:nvSpPr>
        <p:spPr>
          <a:xfrm rot="5400000">
            <a:off x="2352570" y="299689"/>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5" name="Deep explore within city">
            <a:extLst>
              <a:ext uri="{FF2B5EF4-FFF2-40B4-BE49-F238E27FC236}">
                <a16:creationId xmlns:a16="http://schemas.microsoft.com/office/drawing/2014/main" id="{36B644D1-3FC9-A763-3D31-A0D215081364}"/>
              </a:ext>
            </a:extLst>
          </p:cNvPr>
          <p:cNvSpPr txBox="1"/>
          <p:nvPr/>
        </p:nvSpPr>
        <p:spPr>
          <a:xfrm>
            <a:off x="841378" y="1717603"/>
            <a:ext cx="733425" cy="3021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nSpc>
                <a:spcPct val="90000"/>
              </a:lnSpc>
              <a:defRPr sz="9000" spc="0">
                <a:latin typeface="+mn-lt"/>
                <a:ea typeface="+mn-ea"/>
                <a:cs typeface="+mn-cs"/>
                <a:sym typeface="Montserrat Bold"/>
              </a:defRPr>
            </a:lvl1pPr>
          </a:lstStyle>
          <a:p>
            <a:pPr algn="ctr"/>
            <a:r>
              <a:rPr lang="en-ZA" sz="1800" b="1">
                <a:solidFill>
                  <a:srgbClr val="BE1E2D"/>
                </a:solidFill>
              </a:rPr>
              <a:t>2008</a:t>
            </a:r>
            <a:endParaRPr sz="1800" b="1">
              <a:solidFill>
                <a:srgbClr val="BE1E2D"/>
              </a:solidFill>
            </a:endParaRPr>
          </a:p>
        </p:txBody>
      </p:sp>
      <p:sp>
        <p:nvSpPr>
          <p:cNvPr id="6" name="Deep explore within city">
            <a:extLst>
              <a:ext uri="{FF2B5EF4-FFF2-40B4-BE49-F238E27FC236}">
                <a16:creationId xmlns:a16="http://schemas.microsoft.com/office/drawing/2014/main" id="{FA0FDCA6-839B-990C-ED85-91269C673FDA}"/>
              </a:ext>
            </a:extLst>
          </p:cNvPr>
          <p:cNvSpPr txBox="1"/>
          <p:nvPr/>
        </p:nvSpPr>
        <p:spPr>
          <a:xfrm>
            <a:off x="7562865" y="3234823"/>
            <a:ext cx="1044423" cy="4973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nSpc>
                <a:spcPct val="90000"/>
              </a:lnSpc>
              <a:defRPr sz="9000" spc="0">
                <a:latin typeface="+mn-lt"/>
                <a:ea typeface="+mn-ea"/>
                <a:cs typeface="+mn-cs"/>
                <a:sym typeface="Montserrat Bold"/>
              </a:defRPr>
            </a:lvl1pPr>
          </a:lstStyle>
          <a:p>
            <a:pPr algn="ctr"/>
            <a:r>
              <a:rPr lang="en-ZA" sz="3200" b="1">
                <a:solidFill>
                  <a:srgbClr val="BE1E2D"/>
                </a:solidFill>
              </a:rPr>
              <a:t>2024</a:t>
            </a:r>
            <a:endParaRPr sz="3200" b="1">
              <a:solidFill>
                <a:srgbClr val="BE1E2D"/>
              </a:solidFill>
            </a:endParaRPr>
          </a:p>
        </p:txBody>
      </p:sp>
      <p:sp>
        <p:nvSpPr>
          <p:cNvPr id="8" name="TextBox 7">
            <a:extLst>
              <a:ext uri="{FF2B5EF4-FFF2-40B4-BE49-F238E27FC236}">
                <a16:creationId xmlns:a16="http://schemas.microsoft.com/office/drawing/2014/main" id="{04725CE8-92D9-76E5-0836-B90C85DD9416}"/>
              </a:ext>
            </a:extLst>
          </p:cNvPr>
          <p:cNvSpPr txBox="1"/>
          <p:nvPr/>
        </p:nvSpPr>
        <p:spPr>
          <a:xfrm>
            <a:off x="2329096" y="5896253"/>
            <a:ext cx="6524618" cy="738664"/>
          </a:xfrm>
          <a:prstGeom prst="rect">
            <a:avLst/>
          </a:prstGeom>
          <a:noFill/>
        </p:spPr>
        <p:txBody>
          <a:bodyPr wrap="square">
            <a:spAutoFit/>
          </a:bodyPr>
          <a:lstStyle/>
          <a:p>
            <a:r>
              <a:rPr lang="en-ZA" i="1" dirty="0">
                <a:solidFill>
                  <a:srgbClr val="BE1E2D"/>
                </a:solidFill>
              </a:rPr>
              <a:t>We Remain Committed To Advancing a</a:t>
            </a:r>
            <a:endParaRPr lang="en-ZA" b="1" i="1" dirty="0">
              <a:solidFill>
                <a:srgbClr val="BE1E2D"/>
              </a:solidFill>
            </a:endParaRPr>
          </a:p>
          <a:p>
            <a:r>
              <a:rPr lang="en-ZA" sz="2400" b="1" i="1" dirty="0">
                <a:solidFill>
                  <a:schemeClr val="bg1"/>
                </a:solidFill>
              </a:rPr>
              <a:t>UNITED</a:t>
            </a:r>
            <a:r>
              <a:rPr lang="en-ZA" b="1" i="1" dirty="0">
                <a:solidFill>
                  <a:srgbClr val="BE1E2D"/>
                </a:solidFill>
              </a:rPr>
              <a:t> </a:t>
            </a:r>
            <a:r>
              <a:rPr lang="en-ZA" i="1" dirty="0">
                <a:solidFill>
                  <a:srgbClr val="BE1E2D"/>
                </a:solidFill>
              </a:rPr>
              <a:t>Fraud Combatting Insurance Industry Solution!</a:t>
            </a:r>
          </a:p>
        </p:txBody>
      </p:sp>
      <p:pic>
        <p:nvPicPr>
          <p:cNvPr id="10" name="Picture 9" descr="A black background with red and white text&#10;&#10;Description automatically generated">
            <a:extLst>
              <a:ext uri="{FF2B5EF4-FFF2-40B4-BE49-F238E27FC236}">
                <a16:creationId xmlns:a16="http://schemas.microsoft.com/office/drawing/2014/main" id="{6793C488-B8E7-2051-5CAA-11D206582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096" y="3633177"/>
            <a:ext cx="2003191" cy="2003191"/>
          </a:xfrm>
          <a:prstGeom prst="rect">
            <a:avLst/>
          </a:prstGeom>
        </p:spPr>
      </p:pic>
      <p:sp>
        <p:nvSpPr>
          <p:cNvPr id="2" name="Shape">
            <a:extLst>
              <a:ext uri="{FF2B5EF4-FFF2-40B4-BE49-F238E27FC236}">
                <a16:creationId xmlns:a16="http://schemas.microsoft.com/office/drawing/2014/main" id="{34F86E40-7C4F-2E1C-1444-964D704E8052}"/>
              </a:ext>
            </a:extLst>
          </p:cNvPr>
          <p:cNvSpPr/>
          <p:nvPr/>
        </p:nvSpPr>
        <p:spPr>
          <a:xfrm rot="5400000">
            <a:off x="1134788" y="1590373"/>
            <a:ext cx="146602" cy="158305"/>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3" name="Shape">
            <a:extLst>
              <a:ext uri="{FF2B5EF4-FFF2-40B4-BE49-F238E27FC236}">
                <a16:creationId xmlns:a16="http://schemas.microsoft.com/office/drawing/2014/main" id="{D9D540D8-7E51-FA72-B858-2100C333C9EB}"/>
              </a:ext>
            </a:extLst>
          </p:cNvPr>
          <p:cNvSpPr/>
          <p:nvPr/>
        </p:nvSpPr>
        <p:spPr>
          <a:xfrm rot="5400000">
            <a:off x="7904563" y="2856901"/>
            <a:ext cx="361025" cy="389845"/>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296227570"/>
      </p:ext>
    </p:extLst>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1912"/>
                                        </p:tgtEl>
                                        <p:attrNameLst>
                                          <p:attrName>style.visibility</p:attrName>
                                        </p:attrNameLst>
                                      </p:cBhvr>
                                      <p:to>
                                        <p:strVal val="visible"/>
                                      </p:to>
                                    </p:set>
                                    <p:animEffect transition="in" filter="fade">
                                      <p:cBhvr>
                                        <p:cTn id="7" dur="1000"/>
                                        <p:tgtEl>
                                          <p:spTgt spid="1912"/>
                                        </p:tgtEl>
                                      </p:cBhvr>
                                    </p:animEffect>
                                  </p:childTnLst>
                                </p:cTn>
                              </p:par>
                              <p:par>
                                <p:cTn id="8" presetID="2" presetClass="entr" presetSubtype="1" accel="50000" decel="50000" fill="hold" grpId="0" nodeType="withEffect">
                                  <p:stCondLst>
                                    <p:cond delay="500"/>
                                  </p:stCondLst>
                                  <p:iterate>
                                    <p:tmAbs val="0"/>
                                  </p:iterate>
                                  <p:childTnLst>
                                    <p:set>
                                      <p:cBhvr>
                                        <p:cTn id="9" fill="hold"/>
                                        <p:tgtEl>
                                          <p:spTgt spid="1916"/>
                                        </p:tgtEl>
                                        <p:attrNameLst>
                                          <p:attrName>style.visibility</p:attrName>
                                        </p:attrNameLst>
                                      </p:cBhvr>
                                      <p:to>
                                        <p:strVal val="visible"/>
                                      </p:to>
                                    </p:set>
                                    <p:anim calcmode="lin" valueType="num">
                                      <p:cBhvr>
                                        <p:cTn id="10" dur="1000" fill="hold"/>
                                        <p:tgtEl>
                                          <p:spTgt spid="1916"/>
                                        </p:tgtEl>
                                        <p:attrNameLst>
                                          <p:attrName>ppt_x</p:attrName>
                                        </p:attrNameLst>
                                      </p:cBhvr>
                                      <p:tavLst>
                                        <p:tav tm="0">
                                          <p:val>
                                            <p:strVal val="#ppt_x"/>
                                          </p:val>
                                        </p:tav>
                                        <p:tav tm="100000">
                                          <p:val>
                                            <p:strVal val="#ppt_x"/>
                                          </p:val>
                                        </p:tav>
                                      </p:tavLst>
                                    </p:anim>
                                    <p:anim calcmode="lin" valueType="num">
                                      <p:cBhvr>
                                        <p:cTn id="11" dur="1000" fill="hold"/>
                                        <p:tgtEl>
                                          <p:spTgt spid="1916"/>
                                        </p:tgtEl>
                                        <p:attrNameLst>
                                          <p:attrName>ppt_y</p:attrName>
                                        </p:attrNameLst>
                                      </p:cBhvr>
                                      <p:tavLst>
                                        <p:tav tm="0">
                                          <p:val>
                                            <p:strVal val="0-#ppt_h/2"/>
                                          </p:val>
                                        </p:tav>
                                        <p:tav tm="100000">
                                          <p:val>
                                            <p:strVal val="#ppt_y"/>
                                          </p:val>
                                        </p:tav>
                                      </p:tavLst>
                                    </p:anim>
                                  </p:childTnLst>
                                </p:cTn>
                              </p:par>
                              <p:par>
                                <p:cTn id="12" presetID="2" presetClass="entr" presetSubtype="1" accel="50000" decel="50000" fill="hold" grpId="0" nodeType="withEffect">
                                  <p:stCondLst>
                                    <p:cond delay="500"/>
                                  </p:stCondLst>
                                  <p:iterate>
                                    <p:tmAbs val="0"/>
                                  </p:iterate>
                                  <p:childTnLst>
                                    <p:set>
                                      <p:cBhvr>
                                        <p:cTn id="13" fill="hold"/>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0-#ppt_h/2"/>
                                          </p:val>
                                        </p:tav>
                                        <p:tav tm="100000">
                                          <p:val>
                                            <p:strVal val="#ppt_y"/>
                                          </p:val>
                                        </p:tav>
                                      </p:tavLst>
                                    </p:anim>
                                  </p:childTnLst>
                                </p:cTn>
                              </p:par>
                              <p:par>
                                <p:cTn id="16" presetID="2" presetClass="entr" presetSubtype="1" accel="50000" decel="50000" fill="hold" grpId="0" nodeType="withEffect">
                                  <p:stCondLst>
                                    <p:cond delay="500"/>
                                  </p:stCondLst>
                                  <p:iterate>
                                    <p:tmAbs val="0"/>
                                  </p:iterate>
                                  <p:childTnLst>
                                    <p:set>
                                      <p:cBhvr>
                                        <p:cTn id="17" fill="hold"/>
                                        <p:tgtEl>
                                          <p:spTgt spid="3"/>
                                        </p:tgtEl>
                                        <p:attrNameLst>
                                          <p:attrName>style.visibility</p:attrName>
                                        </p:attrNameLst>
                                      </p:cBhvr>
                                      <p:to>
                                        <p:strVal val="visible"/>
                                      </p:to>
                                    </p:se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2" grpId="0" animBg="1" advAuto="0"/>
      <p:bldP spid="1916" grpId="0" animBg="1" advAuto="0"/>
      <p:bldP spid="2" grpId="0" animBg="1" advAuto="0"/>
      <p:bldP spid="3"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grid&#10;&#10;Description automatically generated">
            <a:extLst>
              <a:ext uri="{FF2B5EF4-FFF2-40B4-BE49-F238E27FC236}">
                <a16:creationId xmlns:a16="http://schemas.microsoft.com/office/drawing/2014/main" id="{28841725-E955-97F2-8ECD-17886FD65400}"/>
              </a:ext>
            </a:extLst>
          </p:cNvPr>
          <p:cNvPicPr>
            <a:picLocks noChangeAspect="1"/>
          </p:cNvPicPr>
          <p:nvPr/>
        </p:nvPicPr>
        <p:blipFill rotWithShape="1">
          <a:blip r:embed="rId2">
            <a:extLst>
              <a:ext uri="{28A0092B-C50C-407E-A947-70E740481C1C}">
                <a14:useLocalDpi xmlns:a14="http://schemas.microsoft.com/office/drawing/2010/main" val="0"/>
              </a:ext>
            </a:extLst>
          </a:blip>
          <a:srcRect r="3607" b="3607"/>
          <a:stretch/>
        </p:blipFill>
        <p:spPr>
          <a:xfrm rot="10800000">
            <a:off x="0" y="-1"/>
            <a:ext cx="12192000" cy="6929933"/>
          </a:xfrm>
          <a:prstGeom prst="rect">
            <a:avLst/>
          </a:prstGeom>
        </p:spPr>
      </p:pic>
      <p:sp>
        <p:nvSpPr>
          <p:cNvPr id="3" name="Google Shape;1514;p7">
            <a:extLst>
              <a:ext uri="{FF2B5EF4-FFF2-40B4-BE49-F238E27FC236}">
                <a16:creationId xmlns:a16="http://schemas.microsoft.com/office/drawing/2014/main" id="{8892F590-24FD-D0D9-1198-B2C887E30737}"/>
              </a:ext>
            </a:extLst>
          </p:cNvPr>
          <p:cNvSpPr/>
          <p:nvPr/>
        </p:nvSpPr>
        <p:spPr>
          <a:xfrm>
            <a:off x="374318" y="238821"/>
            <a:ext cx="11492893" cy="6380357"/>
          </a:xfrm>
          <a:prstGeom prst="rect">
            <a:avLst/>
          </a:prstGeom>
          <a:solidFill>
            <a:srgbClr val="1D213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33" name="Price and plan slide"/>
          <p:cNvSpPr txBox="1"/>
          <p:nvPr/>
        </p:nvSpPr>
        <p:spPr>
          <a:xfrm>
            <a:off x="1058489" y="2788502"/>
            <a:ext cx="2575898" cy="25474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90000"/>
              </a:lnSpc>
              <a:defRPr sz="9000" spc="0">
                <a:latin typeface="+mn-lt"/>
                <a:ea typeface="+mn-ea"/>
                <a:cs typeface="+mn-cs"/>
                <a:sym typeface="Montserrat Bold"/>
              </a:defRPr>
            </a:lvl1pPr>
          </a:lstStyle>
          <a:p>
            <a:r>
              <a:rPr lang="en-GB" sz="3600">
                <a:solidFill>
                  <a:schemeClr val="bg1"/>
                </a:solidFill>
              </a:rPr>
              <a:t>SOUTH AFRICAN INSURANCE CRIME BUREAU</a:t>
            </a:r>
          </a:p>
        </p:txBody>
      </p:sp>
      <p:sp>
        <p:nvSpPr>
          <p:cNvPr id="4235" name="Shape"/>
          <p:cNvSpPr/>
          <p:nvPr/>
        </p:nvSpPr>
        <p:spPr>
          <a:xfrm rot="5400000">
            <a:off x="1081963" y="1267255"/>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grpSp>
        <p:nvGrpSpPr>
          <p:cNvPr id="4241" name="Group"/>
          <p:cNvGrpSpPr/>
          <p:nvPr/>
        </p:nvGrpSpPr>
        <p:grpSpPr>
          <a:xfrm>
            <a:off x="3966086" y="412828"/>
            <a:ext cx="2338228" cy="5940000"/>
            <a:chOff x="0" y="0"/>
            <a:chExt cx="4478578" cy="11230503"/>
          </a:xfrm>
          <a:blipFill>
            <a:blip r:embed="rId3"/>
            <a:stretch>
              <a:fillRect/>
            </a:stretch>
          </a:blipFill>
        </p:grpSpPr>
        <p:sp>
          <p:nvSpPr>
            <p:cNvPr id="4236" name="Rounded Rectangle"/>
            <p:cNvSpPr/>
            <p:nvPr/>
          </p:nvSpPr>
          <p:spPr>
            <a:xfrm>
              <a:off x="0" y="0"/>
              <a:ext cx="4478578" cy="11230503"/>
            </a:xfrm>
            <a:prstGeom prst="roundRect">
              <a:avLst>
                <a:gd name="adj" fmla="val 10860"/>
              </a:avLst>
            </a:prstGeom>
            <a:grpFill/>
            <a:ln w="12700" cap="flat">
              <a:noFill/>
              <a:miter lim="400000"/>
            </a:ln>
            <a:effectLst/>
          </p:spPr>
          <p:txBody>
            <a:bodyPr wrap="square" lIns="25400" tIns="25400" rIns="25400" bIns="254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4237" name="Insert title here…"/>
            <p:cNvSpPr txBox="1"/>
            <p:nvPr/>
          </p:nvSpPr>
          <p:spPr>
            <a:xfrm>
              <a:off x="704733" y="1876180"/>
              <a:ext cx="3069115" cy="8425912"/>
            </a:xfrm>
            <a:prstGeom prst="rect">
              <a:avLst/>
            </a:prstGeom>
            <a:grp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p>
              <a:pPr marL="171450" indent="-171450">
                <a:lnSpc>
                  <a:spcPct val="150000"/>
                </a:lnSpc>
                <a:buFont typeface="Arial" panose="020B0604020202020204" pitchFamily="34" charset="0"/>
                <a:buChar char="•"/>
                <a:defRPr sz="2200" b="1" spc="66"/>
              </a:pPr>
              <a:r>
                <a:rPr lang="en-ZA" sz="1200">
                  <a:solidFill>
                    <a:schemeClr val="bg1"/>
                  </a:solidFill>
                </a:rPr>
                <a:t>Absa</a:t>
              </a:r>
            </a:p>
            <a:p>
              <a:pPr marL="171450" indent="-171450">
                <a:lnSpc>
                  <a:spcPct val="150000"/>
                </a:lnSpc>
                <a:buFont typeface="Arial" panose="020B0604020202020204" pitchFamily="34" charset="0"/>
                <a:buChar char="•"/>
                <a:defRPr sz="2200" b="1" spc="66"/>
              </a:pPr>
              <a:r>
                <a:rPr lang="en-ZA" sz="1200">
                  <a:solidFill>
                    <a:schemeClr val="bg1"/>
                  </a:solidFill>
                </a:rPr>
                <a:t>AIG</a:t>
              </a:r>
            </a:p>
            <a:p>
              <a:pPr marL="171450" indent="-171450">
                <a:lnSpc>
                  <a:spcPct val="150000"/>
                </a:lnSpc>
                <a:buFont typeface="Arial" panose="020B0604020202020204" pitchFamily="34" charset="0"/>
                <a:buChar char="•"/>
                <a:defRPr sz="2200" b="1" spc="66"/>
              </a:pPr>
              <a:r>
                <a:rPr lang="en-ZA" sz="1200">
                  <a:solidFill>
                    <a:schemeClr val="bg1"/>
                  </a:solidFill>
                </a:rPr>
                <a:t>Alexander Forbes</a:t>
              </a:r>
            </a:p>
            <a:p>
              <a:pPr marL="171450" indent="-171450">
                <a:lnSpc>
                  <a:spcPct val="150000"/>
                </a:lnSpc>
                <a:buFont typeface="Arial" panose="020B0604020202020204" pitchFamily="34" charset="0"/>
                <a:buChar char="•"/>
                <a:defRPr sz="2200" b="1" spc="66"/>
              </a:pPr>
              <a:r>
                <a:rPr lang="en-ZA" sz="1200">
                  <a:solidFill>
                    <a:schemeClr val="bg1"/>
                  </a:solidFill>
                </a:rPr>
                <a:t>Discovery</a:t>
              </a:r>
            </a:p>
            <a:p>
              <a:pPr marL="171450" indent="-171450">
                <a:lnSpc>
                  <a:spcPct val="150000"/>
                </a:lnSpc>
                <a:buFont typeface="Arial" panose="020B0604020202020204" pitchFamily="34" charset="0"/>
                <a:buChar char="•"/>
                <a:defRPr sz="2200" b="1" spc="66"/>
              </a:pPr>
              <a:r>
                <a:rPr lang="en-ZA" sz="1200">
                  <a:solidFill>
                    <a:schemeClr val="bg1"/>
                  </a:solidFill>
                </a:rPr>
                <a:t>Hollard</a:t>
              </a:r>
            </a:p>
            <a:p>
              <a:pPr marL="171450" indent="-171450">
                <a:lnSpc>
                  <a:spcPct val="150000"/>
                </a:lnSpc>
                <a:buFont typeface="Arial" panose="020B0604020202020204" pitchFamily="34" charset="0"/>
                <a:buChar char="•"/>
                <a:defRPr sz="2200" b="1" spc="66"/>
              </a:pPr>
              <a:r>
                <a:rPr lang="en-ZA" sz="1200">
                  <a:solidFill>
                    <a:schemeClr val="bg1"/>
                  </a:solidFill>
                </a:rPr>
                <a:t>King Price</a:t>
              </a:r>
            </a:p>
            <a:p>
              <a:pPr marL="171450" indent="-171450">
                <a:lnSpc>
                  <a:spcPct val="150000"/>
                </a:lnSpc>
                <a:buFont typeface="Arial" panose="020B0604020202020204" pitchFamily="34" charset="0"/>
                <a:buChar char="•"/>
                <a:defRPr sz="2200" b="1" spc="66"/>
              </a:pPr>
              <a:r>
                <a:rPr lang="en-ZA" sz="1200" err="1">
                  <a:solidFill>
                    <a:schemeClr val="bg1"/>
                  </a:solidFill>
                </a:rPr>
                <a:t>Miway</a:t>
              </a:r>
              <a:endParaRPr lang="en-ZA" sz="1200">
                <a:solidFill>
                  <a:schemeClr val="bg1"/>
                </a:solidFill>
              </a:endParaRPr>
            </a:p>
            <a:p>
              <a:pPr marL="171450" indent="-171450">
                <a:lnSpc>
                  <a:spcPct val="150000"/>
                </a:lnSpc>
                <a:buFont typeface="Arial" panose="020B0604020202020204" pitchFamily="34" charset="0"/>
                <a:buChar char="•"/>
                <a:defRPr sz="2200" b="1" spc="66"/>
              </a:pPr>
              <a:r>
                <a:rPr lang="en-ZA" sz="1200">
                  <a:solidFill>
                    <a:schemeClr val="bg1"/>
                  </a:solidFill>
                </a:rPr>
                <a:t>Momentum</a:t>
              </a:r>
            </a:p>
            <a:p>
              <a:pPr marL="171450" indent="-171450">
                <a:lnSpc>
                  <a:spcPct val="150000"/>
                </a:lnSpc>
                <a:buFont typeface="Arial" panose="020B0604020202020204" pitchFamily="34" charset="0"/>
                <a:buChar char="•"/>
                <a:defRPr sz="2200" b="1" spc="66"/>
              </a:pPr>
              <a:r>
                <a:rPr lang="en-ZA" sz="1200">
                  <a:solidFill>
                    <a:schemeClr val="bg1"/>
                  </a:solidFill>
                </a:rPr>
                <a:t>Mutual &amp; Federal</a:t>
              </a:r>
            </a:p>
            <a:p>
              <a:pPr marL="171450" indent="-171450">
                <a:lnSpc>
                  <a:spcPct val="150000"/>
                </a:lnSpc>
                <a:buFont typeface="Arial" panose="020B0604020202020204" pitchFamily="34" charset="0"/>
                <a:buChar char="•"/>
                <a:defRPr sz="2200" b="1" spc="66"/>
              </a:pPr>
              <a:r>
                <a:rPr lang="en-ZA" sz="1200" err="1">
                  <a:solidFill>
                    <a:schemeClr val="bg1"/>
                  </a:solidFill>
                </a:rPr>
                <a:t>Outsurance</a:t>
              </a:r>
              <a:endParaRPr lang="en-ZA" sz="1200">
                <a:solidFill>
                  <a:schemeClr val="bg1"/>
                </a:solidFill>
              </a:endParaRPr>
            </a:p>
            <a:p>
              <a:pPr marL="171450" indent="-171450">
                <a:lnSpc>
                  <a:spcPct val="150000"/>
                </a:lnSpc>
                <a:buFont typeface="Arial" panose="020B0604020202020204" pitchFamily="34" charset="0"/>
                <a:buChar char="•"/>
                <a:defRPr sz="2200" b="1" spc="66"/>
              </a:pPr>
              <a:r>
                <a:rPr lang="en-ZA" sz="1200">
                  <a:solidFill>
                    <a:schemeClr val="bg1"/>
                  </a:solidFill>
                </a:rPr>
                <a:t>Regent</a:t>
              </a:r>
            </a:p>
            <a:p>
              <a:pPr marL="171450" indent="-171450">
                <a:lnSpc>
                  <a:spcPct val="150000"/>
                </a:lnSpc>
                <a:buFont typeface="Arial" panose="020B0604020202020204" pitchFamily="34" charset="0"/>
                <a:buChar char="•"/>
                <a:defRPr sz="2200" b="1" spc="66"/>
              </a:pPr>
              <a:r>
                <a:rPr lang="en-ZA" sz="1200">
                  <a:solidFill>
                    <a:schemeClr val="bg1"/>
                  </a:solidFill>
                </a:rPr>
                <a:t>Santam</a:t>
              </a:r>
            </a:p>
            <a:p>
              <a:pPr marL="171450" indent="-171450">
                <a:lnSpc>
                  <a:spcPct val="150000"/>
                </a:lnSpc>
                <a:buFont typeface="Arial" panose="020B0604020202020204" pitchFamily="34" charset="0"/>
                <a:buChar char="•"/>
                <a:defRPr sz="2200" b="1" spc="66"/>
              </a:pPr>
              <a:r>
                <a:rPr lang="en-ZA" sz="1200">
                  <a:solidFill>
                    <a:schemeClr val="bg1"/>
                  </a:solidFill>
                </a:rPr>
                <a:t>Standard Bank</a:t>
              </a:r>
            </a:p>
            <a:p>
              <a:pPr marL="171450" indent="-171450">
                <a:lnSpc>
                  <a:spcPct val="150000"/>
                </a:lnSpc>
                <a:buFont typeface="Arial" panose="020B0604020202020204" pitchFamily="34" charset="0"/>
                <a:buChar char="•"/>
                <a:defRPr sz="2200" b="1" spc="66"/>
              </a:pPr>
              <a:r>
                <a:rPr lang="en-ZA" sz="1200">
                  <a:solidFill>
                    <a:schemeClr val="bg1"/>
                  </a:solidFill>
                </a:rPr>
                <a:t>Telesure</a:t>
              </a:r>
            </a:p>
            <a:p>
              <a:pPr marL="171450" indent="-171450">
                <a:lnSpc>
                  <a:spcPct val="150000"/>
                </a:lnSpc>
                <a:buFont typeface="Arial" panose="020B0604020202020204" pitchFamily="34" charset="0"/>
                <a:buChar char="•"/>
                <a:defRPr sz="2200" b="1" spc="66"/>
              </a:pPr>
              <a:r>
                <a:rPr lang="en-ZA" sz="1200">
                  <a:solidFill>
                    <a:schemeClr val="bg1"/>
                  </a:solidFill>
                </a:rPr>
                <a:t>Western National</a:t>
              </a:r>
            </a:p>
            <a:p>
              <a:pPr marL="171450" indent="-171450">
                <a:lnSpc>
                  <a:spcPct val="150000"/>
                </a:lnSpc>
                <a:buFont typeface="Arial" panose="020B0604020202020204" pitchFamily="34" charset="0"/>
                <a:buChar char="•"/>
                <a:defRPr sz="2200" b="1" spc="66"/>
              </a:pPr>
              <a:r>
                <a:rPr lang="en-ZA" sz="1200">
                  <a:solidFill>
                    <a:schemeClr val="bg1"/>
                  </a:solidFill>
                </a:rPr>
                <a:t>Zurich</a:t>
              </a:r>
              <a:endParaRPr sz="1000">
                <a:solidFill>
                  <a:schemeClr val="bg1"/>
                </a:solidFill>
              </a:endParaRPr>
            </a:p>
          </p:txBody>
        </p:sp>
        <p:sp>
          <p:nvSpPr>
            <p:cNvPr id="4240" name="Basic"/>
            <p:cNvSpPr txBox="1"/>
            <p:nvPr/>
          </p:nvSpPr>
          <p:spPr>
            <a:xfrm>
              <a:off x="199258" y="384775"/>
              <a:ext cx="4082973" cy="624087"/>
            </a:xfrm>
            <a:prstGeom prst="rect">
              <a:avLst/>
            </a:prstGeom>
            <a:grp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90000"/>
                </a:lnSpc>
                <a:defRPr sz="5000" spc="0">
                  <a:latin typeface="+mn-lt"/>
                  <a:ea typeface="+mn-ea"/>
                  <a:cs typeface="+mn-cs"/>
                  <a:sym typeface="Montserrat Bold"/>
                </a:defRPr>
              </a:lvl1pPr>
            </a:lstStyle>
            <a:p>
              <a:pPr algn="ctr"/>
              <a:r>
                <a:rPr lang="en-ZA" sz="2000">
                  <a:solidFill>
                    <a:schemeClr val="bg1"/>
                  </a:solidFill>
                </a:rPr>
                <a:t>16 MEMBERS</a:t>
              </a:r>
            </a:p>
          </p:txBody>
        </p:sp>
      </p:grpSp>
      <p:grpSp>
        <p:nvGrpSpPr>
          <p:cNvPr id="4247" name="Group"/>
          <p:cNvGrpSpPr/>
          <p:nvPr/>
        </p:nvGrpSpPr>
        <p:grpSpPr>
          <a:xfrm>
            <a:off x="6636013" y="400933"/>
            <a:ext cx="2338229" cy="5940000"/>
            <a:chOff x="0" y="0"/>
            <a:chExt cx="4478578" cy="11278085"/>
          </a:xfrm>
          <a:blipFill>
            <a:blip r:embed="rId3"/>
            <a:stretch>
              <a:fillRect/>
            </a:stretch>
          </a:blipFill>
        </p:grpSpPr>
        <p:sp>
          <p:nvSpPr>
            <p:cNvPr id="4242" name="Rounded Rectangle"/>
            <p:cNvSpPr/>
            <p:nvPr/>
          </p:nvSpPr>
          <p:spPr>
            <a:xfrm>
              <a:off x="0" y="0"/>
              <a:ext cx="4478578" cy="11278085"/>
            </a:xfrm>
            <a:prstGeom prst="roundRect">
              <a:avLst>
                <a:gd name="adj" fmla="val 10860"/>
              </a:avLst>
            </a:prstGeom>
            <a:grpFill/>
            <a:ln w="12700" cap="flat">
              <a:noFill/>
              <a:miter lim="400000"/>
            </a:ln>
            <a:effectLst/>
          </p:spPr>
          <p:txBody>
            <a:bodyPr wrap="square" lIns="25400" tIns="25400" rIns="25400" bIns="254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4245" name="Insert title here…"/>
            <p:cNvSpPr txBox="1"/>
            <p:nvPr/>
          </p:nvSpPr>
          <p:spPr>
            <a:xfrm>
              <a:off x="299746" y="1899968"/>
              <a:ext cx="3914269" cy="8487908"/>
            </a:xfrm>
            <a:prstGeom prst="rect">
              <a:avLst/>
            </a:prstGeom>
            <a:grp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p>
              <a:pPr>
                <a:lnSpc>
                  <a:spcPct val="120000"/>
                </a:lnSpc>
                <a:defRPr sz="2200" b="1" spc="66"/>
              </a:pPr>
              <a:r>
                <a:rPr lang="en-GB" sz="1200">
                  <a:solidFill>
                    <a:schemeClr val="bg1"/>
                  </a:solidFill>
                  <a:latin typeface="+mj-lt"/>
                </a:rPr>
                <a:t>Established in 2008 to be the fusion centre and leading authority on fighting organised crime in the insurance industry!</a:t>
              </a:r>
            </a:p>
            <a:p>
              <a:pPr>
                <a:lnSpc>
                  <a:spcPct val="120000"/>
                </a:lnSpc>
                <a:defRPr sz="2200" b="1" spc="66"/>
              </a:pPr>
              <a:endParaRPr lang="en-GB" sz="1200">
                <a:solidFill>
                  <a:schemeClr val="bg1"/>
                </a:solidFill>
                <a:latin typeface="+mj-lt"/>
              </a:endParaRPr>
            </a:p>
            <a:p>
              <a:pPr>
                <a:lnSpc>
                  <a:spcPct val="120000"/>
                </a:lnSpc>
                <a:defRPr sz="2200" b="1" spc="66"/>
              </a:pPr>
              <a:r>
                <a:rPr lang="en-GB" sz="1200">
                  <a:solidFill>
                    <a:schemeClr val="bg1"/>
                  </a:solidFill>
                  <a:latin typeface="+mj-lt"/>
                </a:rPr>
                <a:t>The SAICB will achieve its vision through the consolidation of multiple data sources and the deployment of relevant and specialised skills together with the unique technology solutions that will provide industry intelligence, promote collaboration, and address prevention and detection, in order to obtain convictions and recoveries.</a:t>
              </a:r>
              <a:endParaRPr sz="1000">
                <a:solidFill>
                  <a:schemeClr val="bg1"/>
                </a:solidFill>
                <a:latin typeface="+mj-lt"/>
              </a:endParaRPr>
            </a:p>
          </p:txBody>
        </p:sp>
        <p:sp>
          <p:nvSpPr>
            <p:cNvPr id="4246" name="Home"/>
            <p:cNvSpPr txBox="1"/>
            <p:nvPr/>
          </p:nvSpPr>
          <p:spPr>
            <a:xfrm>
              <a:off x="110831" y="444357"/>
              <a:ext cx="4217407" cy="626731"/>
            </a:xfrm>
            <a:prstGeom prst="rect">
              <a:avLst/>
            </a:prstGeom>
            <a:grp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90000"/>
                </a:lnSpc>
                <a:defRPr sz="5000" spc="0">
                  <a:latin typeface="+mn-lt"/>
                  <a:ea typeface="+mn-ea"/>
                  <a:cs typeface="+mn-cs"/>
                  <a:sym typeface="Montserrat Bold"/>
                </a:defRPr>
              </a:lvl1pPr>
            </a:lstStyle>
            <a:p>
              <a:pPr algn="ctr"/>
              <a:r>
                <a:rPr lang="en-ZA" sz="2000">
                  <a:solidFill>
                    <a:schemeClr val="bg1"/>
                  </a:solidFill>
                </a:rPr>
                <a:t>VISION &amp; MISSION</a:t>
              </a:r>
            </a:p>
          </p:txBody>
        </p:sp>
      </p:grpSp>
      <p:grpSp>
        <p:nvGrpSpPr>
          <p:cNvPr id="4253" name="Group"/>
          <p:cNvGrpSpPr/>
          <p:nvPr/>
        </p:nvGrpSpPr>
        <p:grpSpPr>
          <a:xfrm>
            <a:off x="9305940" y="416380"/>
            <a:ext cx="2338229" cy="5940000"/>
            <a:chOff x="0" y="0"/>
            <a:chExt cx="4478578" cy="11216294"/>
          </a:xfrm>
          <a:blipFill>
            <a:blip r:embed="rId3"/>
            <a:stretch>
              <a:fillRect/>
            </a:stretch>
          </a:blipFill>
        </p:grpSpPr>
        <p:sp>
          <p:nvSpPr>
            <p:cNvPr id="4248" name="Rounded Rectangle"/>
            <p:cNvSpPr/>
            <p:nvPr/>
          </p:nvSpPr>
          <p:spPr>
            <a:xfrm>
              <a:off x="0" y="0"/>
              <a:ext cx="4478578" cy="11216294"/>
            </a:xfrm>
            <a:prstGeom prst="roundRect">
              <a:avLst>
                <a:gd name="adj" fmla="val 10860"/>
              </a:avLst>
            </a:prstGeom>
            <a:grpFill/>
            <a:ln w="12700" cap="flat">
              <a:noFill/>
              <a:miter lim="400000"/>
            </a:ln>
            <a:effectLst/>
          </p:spPr>
          <p:txBody>
            <a:bodyPr wrap="square" lIns="25400" tIns="25400" rIns="25400" bIns="254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4251" name="Insert title here…"/>
            <p:cNvSpPr txBox="1"/>
            <p:nvPr/>
          </p:nvSpPr>
          <p:spPr>
            <a:xfrm>
              <a:off x="304357" y="1869076"/>
              <a:ext cx="3871551" cy="8415251"/>
            </a:xfrm>
            <a:prstGeom prst="rect">
              <a:avLst/>
            </a:prstGeom>
            <a:grp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p>
              <a:pPr marL="171450" indent="-171450">
                <a:lnSpc>
                  <a:spcPct val="150000"/>
                </a:lnSpc>
                <a:buFont typeface="Arial" panose="020B0604020202020204" pitchFamily="34" charset="0"/>
                <a:buChar char="•"/>
                <a:defRPr sz="2200" b="1" spc="66"/>
              </a:pPr>
              <a:r>
                <a:rPr lang="en-GB" sz="1200">
                  <a:solidFill>
                    <a:schemeClr val="bg1"/>
                  </a:solidFill>
                </a:rPr>
                <a:t>Strong Operational Base &amp; Respect in Industry.</a:t>
              </a:r>
            </a:p>
            <a:p>
              <a:pPr marL="171450" indent="-171450">
                <a:lnSpc>
                  <a:spcPct val="150000"/>
                </a:lnSpc>
                <a:buFont typeface="Arial" panose="020B0604020202020204" pitchFamily="34" charset="0"/>
                <a:buChar char="•"/>
                <a:defRPr sz="2200" b="1" spc="66"/>
              </a:pPr>
              <a:r>
                <a:rPr lang="en-GB" sz="1200">
                  <a:solidFill>
                    <a:schemeClr val="bg1"/>
                  </a:solidFill>
                </a:rPr>
                <a:t>Weak Cash Flow </a:t>
              </a:r>
            </a:p>
            <a:p>
              <a:pPr marL="171450" indent="-171450">
                <a:lnSpc>
                  <a:spcPct val="150000"/>
                </a:lnSpc>
                <a:buFont typeface="Arial" panose="020B0604020202020204" pitchFamily="34" charset="0"/>
                <a:buChar char="•"/>
                <a:defRPr sz="2200" b="1" spc="66"/>
              </a:pPr>
              <a:r>
                <a:rPr lang="en-GB" sz="1200">
                  <a:solidFill>
                    <a:schemeClr val="bg1"/>
                  </a:solidFill>
                </a:rPr>
                <a:t>Sustainability – Financial reserves \ Debt to SAS dev.</a:t>
              </a:r>
            </a:p>
            <a:p>
              <a:pPr marL="171450" indent="-171450">
                <a:lnSpc>
                  <a:spcPct val="150000"/>
                </a:lnSpc>
                <a:buFont typeface="Arial" panose="020B0604020202020204" pitchFamily="34" charset="0"/>
                <a:buChar char="•"/>
                <a:defRPr sz="2200" b="1" spc="66"/>
              </a:pPr>
              <a:r>
                <a:rPr lang="en-GB" sz="1200">
                  <a:solidFill>
                    <a:schemeClr val="bg1"/>
                  </a:solidFill>
                </a:rPr>
                <a:t>Member Support:</a:t>
              </a:r>
            </a:p>
            <a:p>
              <a:pPr marL="171450" indent="-171450">
                <a:lnSpc>
                  <a:spcPct val="150000"/>
                </a:lnSpc>
                <a:buFont typeface="Arial" panose="020B0604020202020204" pitchFamily="34" charset="0"/>
                <a:buChar char="•"/>
                <a:defRPr sz="2200" b="1" spc="66"/>
              </a:pPr>
              <a:r>
                <a:rPr lang="en-GB" sz="1200">
                  <a:solidFill>
                    <a:schemeClr val="bg1"/>
                  </a:solidFill>
                </a:rPr>
                <a:t>80 \ 20 exposure to one or two large members.</a:t>
              </a:r>
            </a:p>
            <a:p>
              <a:pPr marL="171450" indent="-171450">
                <a:lnSpc>
                  <a:spcPct val="150000"/>
                </a:lnSpc>
                <a:buFont typeface="Arial" panose="020B0604020202020204" pitchFamily="34" charset="0"/>
                <a:buChar char="•"/>
                <a:defRPr sz="2200" b="1" spc="66"/>
              </a:pPr>
              <a:r>
                <a:rPr lang="en-GB" sz="1200">
                  <a:solidFill>
                    <a:schemeClr val="bg1"/>
                  </a:solidFill>
                </a:rPr>
                <a:t>Brand Recognition – story still unknown in 2015.</a:t>
              </a:r>
            </a:p>
            <a:p>
              <a:pPr marL="171450" indent="-171450">
                <a:lnSpc>
                  <a:spcPct val="150000"/>
                </a:lnSpc>
                <a:buFont typeface="Arial" panose="020B0604020202020204" pitchFamily="34" charset="0"/>
                <a:buChar char="•"/>
                <a:defRPr sz="2200" b="1" spc="66"/>
              </a:pPr>
              <a:r>
                <a:rPr lang="en-GB" sz="1200">
                  <a:solidFill>
                    <a:schemeClr val="bg1"/>
                  </a:solidFill>
                </a:rPr>
                <a:t>Digital journey undefined.</a:t>
              </a:r>
            </a:p>
            <a:p>
              <a:pPr marL="171450" indent="-171450">
                <a:lnSpc>
                  <a:spcPct val="150000"/>
                </a:lnSpc>
                <a:buFont typeface="Arial" panose="020B0604020202020204" pitchFamily="34" charset="0"/>
                <a:buChar char="•"/>
                <a:defRPr sz="2200" b="1" spc="66"/>
              </a:pPr>
              <a:r>
                <a:rPr lang="en-GB" sz="1200">
                  <a:solidFill>
                    <a:schemeClr val="bg1"/>
                  </a:solidFill>
                </a:rPr>
                <a:t>No Long Term Strategy.</a:t>
              </a:r>
            </a:p>
          </p:txBody>
        </p:sp>
        <p:sp>
          <p:nvSpPr>
            <p:cNvPr id="4252" name="Pro"/>
            <p:cNvSpPr txBox="1"/>
            <p:nvPr/>
          </p:nvSpPr>
          <p:spPr>
            <a:xfrm>
              <a:off x="78241" y="377581"/>
              <a:ext cx="4256644" cy="1146345"/>
            </a:xfrm>
            <a:prstGeom prst="rect">
              <a:avLst/>
            </a:prstGeom>
            <a:grp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90000"/>
                </a:lnSpc>
                <a:defRPr sz="5000" spc="0">
                  <a:latin typeface="+mn-lt"/>
                  <a:ea typeface="+mn-ea"/>
                  <a:cs typeface="+mn-cs"/>
                  <a:sym typeface="Montserrat Bold"/>
                </a:defRPr>
              </a:lvl1pPr>
            </a:lstStyle>
            <a:p>
              <a:pPr algn="ctr"/>
              <a:r>
                <a:rPr lang="en-ZA" sz="2000">
                  <a:solidFill>
                    <a:schemeClr val="bg1"/>
                  </a:solidFill>
                </a:rPr>
                <a:t>ORGANISATIONAL POSITION</a:t>
              </a:r>
              <a:endParaRPr sz="2000">
                <a:solidFill>
                  <a:schemeClr val="bg1"/>
                </a:solidFill>
              </a:endParaRPr>
            </a:p>
          </p:txBody>
        </p:sp>
      </p:grpSp>
      <p:sp>
        <p:nvSpPr>
          <p:cNvPr id="12" name="Rectangle: Rounded Corners 11">
            <a:extLst>
              <a:ext uri="{FF2B5EF4-FFF2-40B4-BE49-F238E27FC236}">
                <a16:creationId xmlns:a16="http://schemas.microsoft.com/office/drawing/2014/main" id="{50E10538-2FF9-D79E-96F4-A1708D4AC458}"/>
              </a:ext>
            </a:extLst>
          </p:cNvPr>
          <p:cNvSpPr/>
          <p:nvPr/>
        </p:nvSpPr>
        <p:spPr>
          <a:xfrm>
            <a:off x="-139148" y="2123810"/>
            <a:ext cx="2002164" cy="364523"/>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34" name="Awesome template"/>
          <p:cNvSpPr txBox="1"/>
          <p:nvPr/>
        </p:nvSpPr>
        <p:spPr>
          <a:xfrm>
            <a:off x="1058489" y="2121810"/>
            <a:ext cx="2478581" cy="3645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spAutoFit/>
          </a:bodyPr>
          <a:lstStyle>
            <a:lvl1pPr>
              <a:lnSpc>
                <a:spcPct val="120000"/>
              </a:lnSpc>
              <a:defRPr sz="2500" cap="all" spc="125">
                <a:latin typeface="+mn-lt"/>
                <a:ea typeface="+mn-ea"/>
                <a:cs typeface="+mn-cs"/>
                <a:sym typeface="Montserrat Bold"/>
              </a:defRPr>
            </a:lvl1pPr>
          </a:lstStyle>
          <a:p>
            <a:r>
              <a:rPr lang="en-ZA" sz="1800">
                <a:solidFill>
                  <a:schemeClr val="bg1"/>
                </a:solidFill>
              </a:rPr>
              <a:t>2015</a:t>
            </a:r>
            <a:endParaRPr sz="1800">
              <a:solidFill>
                <a:schemeClr val="bg1"/>
              </a:solidFill>
            </a:endParaRPr>
          </a:p>
        </p:txBody>
      </p:sp>
      <p:sp>
        <p:nvSpPr>
          <p:cNvPr id="13" name="Rectangle: Rounded Corners 12">
            <a:extLst>
              <a:ext uri="{FF2B5EF4-FFF2-40B4-BE49-F238E27FC236}">
                <a16:creationId xmlns:a16="http://schemas.microsoft.com/office/drawing/2014/main" id="{6D64B5EE-CF0F-6070-45B8-B886140385C2}"/>
              </a:ext>
            </a:extLst>
          </p:cNvPr>
          <p:cNvSpPr/>
          <p:nvPr/>
        </p:nvSpPr>
        <p:spPr>
          <a:xfrm>
            <a:off x="4070117" y="1223431"/>
            <a:ext cx="2002164" cy="36000"/>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Rounded Corners 13">
            <a:extLst>
              <a:ext uri="{FF2B5EF4-FFF2-40B4-BE49-F238E27FC236}">
                <a16:creationId xmlns:a16="http://schemas.microsoft.com/office/drawing/2014/main" id="{CDCD115C-20EE-CFFA-5280-76379ADD3C87}"/>
              </a:ext>
            </a:extLst>
          </p:cNvPr>
          <p:cNvSpPr/>
          <p:nvPr/>
        </p:nvSpPr>
        <p:spPr>
          <a:xfrm>
            <a:off x="6793732" y="1205431"/>
            <a:ext cx="2002164" cy="36000"/>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Rounded Corners 14">
            <a:extLst>
              <a:ext uri="{FF2B5EF4-FFF2-40B4-BE49-F238E27FC236}">
                <a16:creationId xmlns:a16="http://schemas.microsoft.com/office/drawing/2014/main" id="{220FCD17-B178-8C90-64F7-87BA94A56CB7}"/>
              </a:ext>
            </a:extLst>
          </p:cNvPr>
          <p:cNvSpPr/>
          <p:nvPr/>
        </p:nvSpPr>
        <p:spPr>
          <a:xfrm>
            <a:off x="9456886" y="1198498"/>
            <a:ext cx="2002164" cy="36000"/>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4235"/>
                                        </p:tgtEl>
                                        <p:attrNameLst>
                                          <p:attrName>style.visibility</p:attrName>
                                        </p:attrNameLst>
                                      </p:cBhvr>
                                      <p:to>
                                        <p:strVal val="visible"/>
                                      </p:to>
                                    </p:set>
                                    <p:anim calcmode="lin" valueType="num">
                                      <p:cBhvr>
                                        <p:cTn id="7" dur="1000" fill="hold"/>
                                        <p:tgtEl>
                                          <p:spTgt spid="4235"/>
                                        </p:tgtEl>
                                        <p:attrNameLst>
                                          <p:attrName>ppt_x</p:attrName>
                                        </p:attrNameLst>
                                      </p:cBhvr>
                                      <p:tavLst>
                                        <p:tav tm="0">
                                          <p:val>
                                            <p:strVal val="#ppt_x"/>
                                          </p:val>
                                        </p:tav>
                                        <p:tav tm="100000">
                                          <p:val>
                                            <p:strVal val="#ppt_x"/>
                                          </p:val>
                                        </p:tav>
                                      </p:tavLst>
                                    </p:anim>
                                    <p:anim calcmode="lin" valueType="num">
                                      <p:cBhvr>
                                        <p:cTn id="8" dur="1000" fill="hold"/>
                                        <p:tgtEl>
                                          <p:spTgt spid="4235"/>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0" nodeType="withEffect">
                                  <p:stCondLst>
                                    <p:cond delay="500"/>
                                  </p:stCondLst>
                                  <p:iterate>
                                    <p:tmAbs val="0"/>
                                  </p:iterate>
                                  <p:childTnLst>
                                    <p:set>
                                      <p:cBhvr>
                                        <p:cTn id="10" fill="hold"/>
                                        <p:tgtEl>
                                          <p:spTgt spid="4241"/>
                                        </p:tgtEl>
                                        <p:attrNameLst>
                                          <p:attrName>style.visibility</p:attrName>
                                        </p:attrNameLst>
                                      </p:cBhvr>
                                      <p:to>
                                        <p:strVal val="visible"/>
                                      </p:to>
                                    </p:set>
                                    <p:anim calcmode="lin" valueType="num">
                                      <p:cBhvr>
                                        <p:cTn id="11" dur="1000" fill="hold"/>
                                        <p:tgtEl>
                                          <p:spTgt spid="4241"/>
                                        </p:tgtEl>
                                        <p:attrNameLst>
                                          <p:attrName>ppt_x</p:attrName>
                                        </p:attrNameLst>
                                      </p:cBhvr>
                                      <p:tavLst>
                                        <p:tav tm="0">
                                          <p:val>
                                            <p:strVal val="1+#ppt_w/2"/>
                                          </p:val>
                                        </p:tav>
                                        <p:tav tm="100000">
                                          <p:val>
                                            <p:strVal val="#ppt_x"/>
                                          </p:val>
                                        </p:tav>
                                      </p:tavLst>
                                    </p:anim>
                                    <p:anim calcmode="lin" valueType="num">
                                      <p:cBhvr>
                                        <p:cTn id="12" dur="1000" fill="hold"/>
                                        <p:tgtEl>
                                          <p:spTgt spid="4241"/>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0" nodeType="withEffect">
                                  <p:stCondLst>
                                    <p:cond delay="1000"/>
                                  </p:stCondLst>
                                  <p:iterate>
                                    <p:tmAbs val="0"/>
                                  </p:iterate>
                                  <p:childTnLst>
                                    <p:set>
                                      <p:cBhvr>
                                        <p:cTn id="14" fill="hold"/>
                                        <p:tgtEl>
                                          <p:spTgt spid="4247"/>
                                        </p:tgtEl>
                                        <p:attrNameLst>
                                          <p:attrName>style.visibility</p:attrName>
                                        </p:attrNameLst>
                                      </p:cBhvr>
                                      <p:to>
                                        <p:strVal val="visible"/>
                                      </p:to>
                                    </p:set>
                                    <p:anim calcmode="lin" valueType="num">
                                      <p:cBhvr>
                                        <p:cTn id="15" dur="1000" fill="hold"/>
                                        <p:tgtEl>
                                          <p:spTgt spid="4247"/>
                                        </p:tgtEl>
                                        <p:attrNameLst>
                                          <p:attrName>ppt_x</p:attrName>
                                        </p:attrNameLst>
                                      </p:cBhvr>
                                      <p:tavLst>
                                        <p:tav tm="0">
                                          <p:val>
                                            <p:strVal val="1+#ppt_w/2"/>
                                          </p:val>
                                        </p:tav>
                                        <p:tav tm="100000">
                                          <p:val>
                                            <p:strVal val="#ppt_x"/>
                                          </p:val>
                                        </p:tav>
                                      </p:tavLst>
                                    </p:anim>
                                    <p:anim calcmode="lin" valueType="num">
                                      <p:cBhvr>
                                        <p:cTn id="16" dur="1000" fill="hold"/>
                                        <p:tgtEl>
                                          <p:spTgt spid="4247"/>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1500"/>
                                  </p:stCondLst>
                                  <p:iterate>
                                    <p:tmAbs val="0"/>
                                  </p:iterate>
                                  <p:childTnLst>
                                    <p:set>
                                      <p:cBhvr>
                                        <p:cTn id="18" fill="hold"/>
                                        <p:tgtEl>
                                          <p:spTgt spid="4253"/>
                                        </p:tgtEl>
                                        <p:attrNameLst>
                                          <p:attrName>style.visibility</p:attrName>
                                        </p:attrNameLst>
                                      </p:cBhvr>
                                      <p:to>
                                        <p:strVal val="visible"/>
                                      </p:to>
                                    </p:set>
                                    <p:anim calcmode="lin" valueType="num">
                                      <p:cBhvr>
                                        <p:cTn id="19" dur="1000" fill="hold"/>
                                        <p:tgtEl>
                                          <p:spTgt spid="4253"/>
                                        </p:tgtEl>
                                        <p:attrNameLst>
                                          <p:attrName>ppt_x</p:attrName>
                                        </p:attrNameLst>
                                      </p:cBhvr>
                                      <p:tavLst>
                                        <p:tav tm="0">
                                          <p:val>
                                            <p:strVal val="1+#ppt_w/2"/>
                                          </p:val>
                                        </p:tav>
                                        <p:tav tm="100000">
                                          <p:val>
                                            <p:strVal val="#ppt_x"/>
                                          </p:val>
                                        </p:tav>
                                      </p:tavLst>
                                    </p:anim>
                                    <p:anim calcmode="lin" valueType="num">
                                      <p:cBhvr>
                                        <p:cTn id="20" dur="1000" fill="hold"/>
                                        <p:tgtEl>
                                          <p:spTgt spid="42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5" grpId="0" animBg="1" advAuto="0"/>
      <p:bldP spid="4241" grpId="0" animBg="1" advAuto="0"/>
      <p:bldP spid="4247" grpId="0" animBg="1" advAuto="0"/>
      <p:bldP spid="4253"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background&#10;&#10;Description automatically generated">
            <a:extLst>
              <a:ext uri="{FF2B5EF4-FFF2-40B4-BE49-F238E27FC236}">
                <a16:creationId xmlns:a16="http://schemas.microsoft.com/office/drawing/2014/main" id="{E79F4009-4EE6-E02C-862F-4F082C83C065}"/>
              </a:ext>
            </a:extLst>
          </p:cNvPr>
          <p:cNvPicPr>
            <a:picLocks noChangeAspect="1"/>
          </p:cNvPicPr>
          <p:nvPr/>
        </p:nvPicPr>
        <p:blipFill rotWithShape="1">
          <a:blip r:embed="rId3">
            <a:extLst>
              <a:ext uri="{28A0092B-C50C-407E-A947-70E740481C1C}">
                <a14:useLocalDpi xmlns:a14="http://schemas.microsoft.com/office/drawing/2010/main" val="0"/>
              </a:ext>
            </a:extLst>
          </a:blip>
          <a:srcRect t="3665" b="15977"/>
          <a:stretch/>
        </p:blipFill>
        <p:spPr>
          <a:xfrm>
            <a:off x="0" y="-1"/>
            <a:ext cx="12192000" cy="6858001"/>
          </a:xfrm>
          <a:prstGeom prst="rect">
            <a:avLst/>
          </a:prstGeom>
        </p:spPr>
      </p:pic>
      <p:pic>
        <p:nvPicPr>
          <p:cNvPr id="14" name="Picture 13" descr="A hand holding a globe with a person's image&#10;&#10;Description automatically generated">
            <a:extLst>
              <a:ext uri="{FF2B5EF4-FFF2-40B4-BE49-F238E27FC236}">
                <a16:creationId xmlns:a16="http://schemas.microsoft.com/office/drawing/2014/main" id="{BAD0F9EF-DD0E-874B-D0F6-A013ED1A64D8}"/>
              </a:ext>
            </a:extLst>
          </p:cNvPr>
          <p:cNvPicPr>
            <a:picLocks noChangeAspect="1"/>
          </p:cNvPicPr>
          <p:nvPr/>
        </p:nvPicPr>
        <p:blipFill rotWithShape="1">
          <a:blip r:embed="rId4">
            <a:extLst>
              <a:ext uri="{28A0092B-C50C-407E-A947-70E740481C1C}">
                <a14:useLocalDpi xmlns:a14="http://schemas.microsoft.com/office/drawing/2010/main" val="0"/>
              </a:ext>
            </a:extLst>
          </a:blip>
          <a:srcRect t="12298" r="3486" b="22769"/>
          <a:stretch/>
        </p:blipFill>
        <p:spPr>
          <a:xfrm>
            <a:off x="295506" y="226909"/>
            <a:ext cx="11561778" cy="3415642"/>
          </a:xfrm>
          <a:prstGeom prst="rect">
            <a:avLst/>
          </a:prstGeom>
        </p:spPr>
      </p:pic>
      <p:sp>
        <p:nvSpPr>
          <p:cNvPr id="2542" name="Rectangle"/>
          <p:cNvSpPr/>
          <p:nvPr/>
        </p:nvSpPr>
        <p:spPr>
          <a:xfrm>
            <a:off x="0" y="3642550"/>
            <a:ext cx="12192001" cy="3215449"/>
          </a:xfrm>
          <a:prstGeom prst="rect">
            <a:avLst/>
          </a:prstGeom>
          <a:solidFill>
            <a:srgbClr val="454546">
              <a:alpha val="50000"/>
            </a:srgbClr>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pic>
        <p:nvPicPr>
          <p:cNvPr id="2543" name="JPEG image 13.jpeg"/>
          <p:cNvPicPr>
            <a:picLocks noChangeAspect="1"/>
          </p:cNvPicPr>
          <p:nvPr/>
        </p:nvPicPr>
        <p:blipFill rotWithShape="1">
          <a:blip r:embed="rId5">
            <a:extLst>
              <a:ext uri="{28A0092B-C50C-407E-A947-70E740481C1C}">
                <a14:useLocalDpi xmlns:a14="http://schemas.microsoft.com/office/drawing/2010/main" val="0"/>
              </a:ext>
            </a:extLst>
          </a:blip>
          <a:srcRect l="62323" t="1512" r="6777" b="302"/>
          <a:stretch/>
        </p:blipFill>
        <p:spPr>
          <a:xfrm>
            <a:off x="6587153" y="2254366"/>
            <a:ext cx="2239368" cy="460355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9539" y="0"/>
                  <a:pt x="8291" y="108"/>
                  <a:pt x="7107" y="317"/>
                </a:cubicBezTo>
                <a:cubicBezTo>
                  <a:pt x="4107" y="849"/>
                  <a:pt x="1745" y="1998"/>
                  <a:pt x="653" y="3457"/>
                </a:cubicBezTo>
                <a:cubicBezTo>
                  <a:pt x="327" y="3914"/>
                  <a:pt x="164" y="4487"/>
                  <a:pt x="82" y="5230"/>
                </a:cubicBezTo>
                <a:cubicBezTo>
                  <a:pt x="1" y="5973"/>
                  <a:pt x="0" y="6888"/>
                  <a:pt x="0" y="8031"/>
                </a:cubicBezTo>
                <a:lnTo>
                  <a:pt x="0" y="19924"/>
                </a:lnTo>
                <a:cubicBezTo>
                  <a:pt x="0" y="20237"/>
                  <a:pt x="0" y="20532"/>
                  <a:pt x="2" y="20810"/>
                </a:cubicBezTo>
                <a:cubicBezTo>
                  <a:pt x="4" y="21089"/>
                  <a:pt x="9" y="21351"/>
                  <a:pt x="15" y="21600"/>
                </a:cubicBezTo>
                <a:lnTo>
                  <a:pt x="21585" y="21600"/>
                </a:lnTo>
                <a:cubicBezTo>
                  <a:pt x="21591" y="21351"/>
                  <a:pt x="21596" y="21089"/>
                  <a:pt x="21598" y="20810"/>
                </a:cubicBezTo>
                <a:cubicBezTo>
                  <a:pt x="21600" y="20532"/>
                  <a:pt x="21600" y="20237"/>
                  <a:pt x="21600" y="19924"/>
                </a:cubicBezTo>
                <a:lnTo>
                  <a:pt x="21600" y="8031"/>
                </a:lnTo>
                <a:cubicBezTo>
                  <a:pt x="21600" y="6888"/>
                  <a:pt x="21599" y="5973"/>
                  <a:pt x="21518" y="5230"/>
                </a:cubicBezTo>
                <a:cubicBezTo>
                  <a:pt x="21436" y="4487"/>
                  <a:pt x="21273" y="3914"/>
                  <a:pt x="20947" y="3457"/>
                </a:cubicBezTo>
                <a:cubicBezTo>
                  <a:pt x="19855" y="1998"/>
                  <a:pt x="17493" y="849"/>
                  <a:pt x="14493" y="317"/>
                </a:cubicBezTo>
                <a:cubicBezTo>
                  <a:pt x="13309" y="108"/>
                  <a:pt x="12059" y="0"/>
                  <a:pt x="10799" y="0"/>
                </a:cubicBezTo>
                <a:close/>
              </a:path>
            </a:pathLst>
          </a:custGeom>
          <a:ln w="12700">
            <a:miter lim="400000"/>
          </a:ln>
        </p:spPr>
      </p:pic>
      <p:pic>
        <p:nvPicPr>
          <p:cNvPr id="2544" name="JPEG image 3.jpeg"/>
          <p:cNvPicPr>
            <a:picLocks noChangeAspect="1"/>
          </p:cNvPicPr>
          <p:nvPr/>
        </p:nvPicPr>
        <p:blipFill rotWithShape="1">
          <a:blip r:embed="rId6">
            <a:extLst>
              <a:ext uri="{28A0092B-C50C-407E-A947-70E740481C1C}">
                <a14:useLocalDpi xmlns:a14="http://schemas.microsoft.com/office/drawing/2010/main" val="0"/>
              </a:ext>
            </a:extLst>
          </a:blip>
          <a:srcRect l="33150" t="1" r="35706" b="1039"/>
          <a:stretch/>
        </p:blipFill>
        <p:spPr>
          <a:xfrm>
            <a:off x="9317653" y="83"/>
            <a:ext cx="2239368" cy="4603552"/>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cubicBezTo>
                  <a:pt x="9539" y="21600"/>
                  <a:pt x="8291" y="21492"/>
                  <a:pt x="7107" y="21283"/>
                </a:cubicBezTo>
                <a:cubicBezTo>
                  <a:pt x="4107" y="20751"/>
                  <a:pt x="1745" y="19602"/>
                  <a:pt x="653" y="18143"/>
                </a:cubicBezTo>
                <a:cubicBezTo>
                  <a:pt x="327" y="17686"/>
                  <a:pt x="164" y="17113"/>
                  <a:pt x="82" y="16370"/>
                </a:cubicBezTo>
                <a:cubicBezTo>
                  <a:pt x="1" y="15627"/>
                  <a:pt x="0" y="14712"/>
                  <a:pt x="0" y="13569"/>
                </a:cubicBezTo>
                <a:lnTo>
                  <a:pt x="0" y="1676"/>
                </a:lnTo>
                <a:cubicBezTo>
                  <a:pt x="0" y="1363"/>
                  <a:pt x="0" y="1068"/>
                  <a:pt x="2" y="790"/>
                </a:cubicBezTo>
                <a:cubicBezTo>
                  <a:pt x="4" y="511"/>
                  <a:pt x="9" y="249"/>
                  <a:pt x="15" y="0"/>
                </a:cubicBezTo>
                <a:lnTo>
                  <a:pt x="21585" y="0"/>
                </a:lnTo>
                <a:cubicBezTo>
                  <a:pt x="21591" y="249"/>
                  <a:pt x="21596" y="511"/>
                  <a:pt x="21598" y="790"/>
                </a:cubicBezTo>
                <a:cubicBezTo>
                  <a:pt x="21600" y="1068"/>
                  <a:pt x="21600" y="1363"/>
                  <a:pt x="21600" y="1676"/>
                </a:cubicBezTo>
                <a:lnTo>
                  <a:pt x="21600" y="13569"/>
                </a:lnTo>
                <a:cubicBezTo>
                  <a:pt x="21600" y="14712"/>
                  <a:pt x="21599" y="15627"/>
                  <a:pt x="21518" y="16370"/>
                </a:cubicBezTo>
                <a:cubicBezTo>
                  <a:pt x="21436" y="17113"/>
                  <a:pt x="21273" y="17686"/>
                  <a:pt x="20947" y="18143"/>
                </a:cubicBezTo>
                <a:cubicBezTo>
                  <a:pt x="19855" y="19602"/>
                  <a:pt x="17493" y="20751"/>
                  <a:pt x="14493" y="21283"/>
                </a:cubicBezTo>
                <a:cubicBezTo>
                  <a:pt x="13309" y="21492"/>
                  <a:pt x="12059" y="21600"/>
                  <a:pt x="10799" y="21600"/>
                </a:cubicBezTo>
                <a:close/>
              </a:path>
            </a:pathLst>
          </a:custGeom>
          <a:ln w="12700">
            <a:miter lim="400000"/>
          </a:ln>
        </p:spPr>
      </p:pic>
      <p:sp>
        <p:nvSpPr>
          <p:cNvPr id="2545" name="Stylish and modern lifestyle"/>
          <p:cNvSpPr txBox="1"/>
          <p:nvPr/>
        </p:nvSpPr>
        <p:spPr>
          <a:xfrm>
            <a:off x="493442" y="1343604"/>
            <a:ext cx="4390961" cy="15502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90000"/>
              </a:lnSpc>
              <a:defRPr sz="9000" spc="0">
                <a:latin typeface="+mn-lt"/>
                <a:ea typeface="+mn-ea"/>
                <a:cs typeface="+mn-cs"/>
                <a:sym typeface="Montserrat Bold"/>
              </a:defRPr>
            </a:lvl1pPr>
          </a:lstStyle>
          <a:p>
            <a:r>
              <a:rPr lang="en-GB" sz="3600">
                <a:solidFill>
                  <a:srgbClr val="BE1E2D"/>
                </a:solidFill>
              </a:rPr>
              <a:t>OUR</a:t>
            </a:r>
            <a:r>
              <a:rPr lang="en-GB" sz="3600">
                <a:solidFill>
                  <a:schemeClr val="bg1"/>
                </a:solidFill>
              </a:rPr>
              <a:t> </a:t>
            </a:r>
          </a:p>
          <a:p>
            <a:r>
              <a:rPr lang="en-GB" sz="3600">
                <a:solidFill>
                  <a:schemeClr val="bg1"/>
                </a:solidFill>
              </a:rPr>
              <a:t>VISION </a:t>
            </a:r>
          </a:p>
          <a:p>
            <a:r>
              <a:rPr lang="en-GB" sz="3600">
                <a:solidFill>
                  <a:srgbClr val="BE1E2D"/>
                </a:solidFill>
              </a:rPr>
              <a:t>&amp;</a:t>
            </a:r>
            <a:r>
              <a:rPr lang="en-GB" sz="3600">
                <a:solidFill>
                  <a:schemeClr val="bg1"/>
                </a:solidFill>
              </a:rPr>
              <a:t> MISSION</a:t>
            </a:r>
          </a:p>
        </p:txBody>
      </p:sp>
      <p:sp>
        <p:nvSpPr>
          <p:cNvPr id="2546" name="Shape"/>
          <p:cNvSpPr/>
          <p:nvPr/>
        </p:nvSpPr>
        <p:spPr>
          <a:xfrm rot="5400000">
            <a:off x="563125" y="514264"/>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8" name="Rectangle: Rounded Corners 7">
            <a:extLst>
              <a:ext uri="{FF2B5EF4-FFF2-40B4-BE49-F238E27FC236}">
                <a16:creationId xmlns:a16="http://schemas.microsoft.com/office/drawing/2014/main" id="{DCB38223-6BA3-9337-D9BA-79A390E40537}"/>
              </a:ext>
            </a:extLst>
          </p:cNvPr>
          <p:cNvSpPr/>
          <p:nvPr/>
        </p:nvSpPr>
        <p:spPr>
          <a:xfrm>
            <a:off x="-154675" y="3691881"/>
            <a:ext cx="2331444" cy="360000"/>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549" name="Group"/>
          <p:cNvGrpSpPr/>
          <p:nvPr/>
        </p:nvGrpSpPr>
        <p:grpSpPr>
          <a:xfrm>
            <a:off x="595746" y="3670742"/>
            <a:ext cx="5500254" cy="1155869"/>
            <a:chOff x="0" y="0"/>
            <a:chExt cx="4630184" cy="2311735"/>
          </a:xfrm>
        </p:grpSpPr>
        <p:sp>
          <p:nvSpPr>
            <p:cNvPr id="2547" name="Insert title here"/>
            <p:cNvSpPr txBox="1"/>
            <p:nvPr/>
          </p:nvSpPr>
          <p:spPr>
            <a:xfrm>
              <a:off x="0" y="0"/>
              <a:ext cx="4630184" cy="72904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120000"/>
                </a:lnSpc>
                <a:defRPr sz="2500" cap="all" spc="125">
                  <a:latin typeface="+mn-lt"/>
                  <a:ea typeface="+mn-ea"/>
                  <a:cs typeface="+mn-cs"/>
                  <a:sym typeface="Montserrat Bold"/>
                </a:defRPr>
              </a:lvl1pPr>
            </a:lstStyle>
            <a:p>
              <a:r>
                <a:rPr lang="en-GB" sz="1800" b="1">
                  <a:solidFill>
                    <a:schemeClr val="bg1"/>
                  </a:solidFill>
                </a:rPr>
                <a:t>Our Vision</a:t>
              </a:r>
              <a:endParaRPr sz="1800" b="1">
                <a:solidFill>
                  <a:schemeClr val="bg1"/>
                </a:solidFill>
              </a:endParaRPr>
            </a:p>
          </p:txBody>
        </p:sp>
        <p:sp>
          <p:nvSpPr>
            <p:cNvPr id="2548" name="Lorem ipsum dolor sit elit, consect loreretur adipiscing nisi aute. ipsum sit elit, Lorem ipsum dolor sit elit, Lorem ipsum dolor sit elit, consect"/>
            <p:cNvSpPr txBox="1"/>
            <p:nvPr/>
          </p:nvSpPr>
          <p:spPr>
            <a:xfrm>
              <a:off x="0" y="916483"/>
              <a:ext cx="4630184" cy="139525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p>
              <a:pPr algn="just"/>
              <a:r>
                <a:rPr lang="en-GB" sz="1400">
                  <a:solidFill>
                    <a:schemeClr val="bg1"/>
                  </a:solidFill>
                </a:rPr>
                <a:t>The Insurance Crime Bureau was established in 2008, to be the Intelligence Hub and leading authority on organised crime, operating within the Insurance Industry.</a:t>
              </a:r>
              <a:endParaRPr sz="1400">
                <a:solidFill>
                  <a:schemeClr val="bg1"/>
                </a:solidFill>
              </a:endParaRPr>
            </a:p>
          </p:txBody>
        </p:sp>
      </p:grpSp>
      <p:sp>
        <p:nvSpPr>
          <p:cNvPr id="12" name="Rectangle: Rounded Corners 11">
            <a:extLst>
              <a:ext uri="{FF2B5EF4-FFF2-40B4-BE49-F238E27FC236}">
                <a16:creationId xmlns:a16="http://schemas.microsoft.com/office/drawing/2014/main" id="{CE79094F-E686-3DEC-1F14-4F8BFA5011BC}"/>
              </a:ext>
            </a:extLst>
          </p:cNvPr>
          <p:cNvSpPr/>
          <p:nvPr/>
        </p:nvSpPr>
        <p:spPr>
          <a:xfrm>
            <a:off x="-154675" y="4935425"/>
            <a:ext cx="2522464" cy="360000"/>
          </a:xfrm>
          <a:prstGeom prst="roundRect">
            <a:avLst>
              <a:gd name="adj" fmla="val 50000"/>
            </a:avLst>
          </a:prstGeom>
          <a:solidFill>
            <a:srgbClr val="BE1E2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4" name="Group">
            <a:extLst>
              <a:ext uri="{FF2B5EF4-FFF2-40B4-BE49-F238E27FC236}">
                <a16:creationId xmlns:a16="http://schemas.microsoft.com/office/drawing/2014/main" id="{F151C518-3A77-4956-1365-71A7F73C4FAF}"/>
              </a:ext>
            </a:extLst>
          </p:cNvPr>
          <p:cNvGrpSpPr/>
          <p:nvPr/>
        </p:nvGrpSpPr>
        <p:grpSpPr>
          <a:xfrm>
            <a:off x="576141" y="4922242"/>
            <a:ext cx="5500254" cy="1811522"/>
            <a:chOff x="0" y="0"/>
            <a:chExt cx="4630184" cy="3623039"/>
          </a:xfrm>
        </p:grpSpPr>
        <p:sp>
          <p:nvSpPr>
            <p:cNvPr id="5" name="Insert title here">
              <a:extLst>
                <a:ext uri="{FF2B5EF4-FFF2-40B4-BE49-F238E27FC236}">
                  <a16:creationId xmlns:a16="http://schemas.microsoft.com/office/drawing/2014/main" id="{3DE0C2AF-3A39-6EA0-D7C1-BD42D6B24D67}"/>
                </a:ext>
              </a:extLst>
            </p:cNvPr>
            <p:cNvSpPr txBox="1"/>
            <p:nvPr/>
          </p:nvSpPr>
          <p:spPr>
            <a:xfrm>
              <a:off x="0" y="0"/>
              <a:ext cx="4630184" cy="72904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120000"/>
                </a:lnSpc>
                <a:defRPr sz="2500" cap="all" spc="125">
                  <a:latin typeface="+mn-lt"/>
                  <a:ea typeface="+mn-ea"/>
                  <a:cs typeface="+mn-cs"/>
                  <a:sym typeface="Montserrat Bold"/>
                </a:defRPr>
              </a:lvl1pPr>
            </a:lstStyle>
            <a:p>
              <a:r>
                <a:rPr lang="en-GB" sz="1800" b="1">
                  <a:solidFill>
                    <a:schemeClr val="bg1"/>
                  </a:solidFill>
                </a:rPr>
                <a:t>Our Mission</a:t>
              </a:r>
              <a:endParaRPr sz="1800" b="1">
                <a:solidFill>
                  <a:schemeClr val="bg1"/>
                </a:solidFill>
              </a:endParaRPr>
            </a:p>
          </p:txBody>
        </p:sp>
        <p:sp>
          <p:nvSpPr>
            <p:cNvPr id="6" name="Lorem ipsum dolor sit elit, consect loreretur adipiscing nisi aute. ipsum sit elit, Lorem ipsum dolor sit elit, Lorem ipsum dolor sit elit, consect">
              <a:extLst>
                <a:ext uri="{FF2B5EF4-FFF2-40B4-BE49-F238E27FC236}">
                  <a16:creationId xmlns:a16="http://schemas.microsoft.com/office/drawing/2014/main" id="{BCA2D94C-B65F-9474-FE14-502888290893}"/>
                </a:ext>
              </a:extLst>
            </p:cNvPr>
            <p:cNvSpPr txBox="1"/>
            <p:nvPr/>
          </p:nvSpPr>
          <p:spPr>
            <a:xfrm>
              <a:off x="0" y="935127"/>
              <a:ext cx="4630184" cy="268791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p>
              <a:pPr algn="just"/>
              <a:r>
                <a:rPr lang="en-GB" sz="1400">
                  <a:solidFill>
                    <a:schemeClr val="bg1"/>
                  </a:solidFill>
                </a:rPr>
                <a:t>The Insurance Crime Bureau aims to achieve its vision through the consolidation of multiple data sources, the deployment of relevant and specialised skills along with unique technology, all to promote collaboration and provide intelligence to detect and prevent insurance related fraud and crime, with the end goal of obtaining convictions and recoveries.</a:t>
              </a:r>
              <a:endParaRPr sz="1400">
                <a:solidFill>
                  <a:schemeClr val="bg1"/>
                </a:solidFill>
              </a:endParaRPr>
            </a:p>
          </p:txBody>
        </p:sp>
      </p:grpSp>
      <p:sp>
        <p:nvSpPr>
          <p:cNvPr id="9" name="Rectangle: Rounded Corners 8">
            <a:extLst>
              <a:ext uri="{FF2B5EF4-FFF2-40B4-BE49-F238E27FC236}">
                <a16:creationId xmlns:a16="http://schemas.microsoft.com/office/drawing/2014/main" id="{9E9BE3D1-3755-C1C6-F377-9C84A49DD491}"/>
              </a:ext>
            </a:extLst>
          </p:cNvPr>
          <p:cNvSpPr/>
          <p:nvPr/>
        </p:nvSpPr>
        <p:spPr>
          <a:xfrm rot="1075796" flipH="1">
            <a:off x="10448176" y="5929174"/>
            <a:ext cx="3487648" cy="487716"/>
          </a:xfrm>
          <a:prstGeom prst="roundRect">
            <a:avLst>
              <a:gd name="adj" fmla="val 50000"/>
            </a:avLst>
          </a:prstGeom>
          <a:no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Rounded Corners 9">
            <a:extLst>
              <a:ext uri="{FF2B5EF4-FFF2-40B4-BE49-F238E27FC236}">
                <a16:creationId xmlns:a16="http://schemas.microsoft.com/office/drawing/2014/main" id="{55D2915C-45F8-71B0-D0E9-32BD1683763C}"/>
              </a:ext>
            </a:extLst>
          </p:cNvPr>
          <p:cNvSpPr/>
          <p:nvPr/>
        </p:nvSpPr>
        <p:spPr>
          <a:xfrm rot="1075796" flipH="1">
            <a:off x="11073477" y="6451442"/>
            <a:ext cx="1659743" cy="54488"/>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544"/>
                                        </p:tgtEl>
                                        <p:attrNameLst>
                                          <p:attrName>style.visibility</p:attrName>
                                        </p:attrNameLst>
                                      </p:cBhvr>
                                      <p:to>
                                        <p:strVal val="visible"/>
                                      </p:to>
                                    </p:set>
                                    <p:anim calcmode="lin" valueType="num">
                                      <p:cBhvr>
                                        <p:cTn id="7" dur="1000" fill="hold"/>
                                        <p:tgtEl>
                                          <p:spTgt spid="2544"/>
                                        </p:tgtEl>
                                        <p:attrNameLst>
                                          <p:attrName>ppt_x</p:attrName>
                                        </p:attrNameLst>
                                      </p:cBhvr>
                                      <p:tavLst>
                                        <p:tav tm="0">
                                          <p:val>
                                            <p:strVal val="#ppt_x"/>
                                          </p:val>
                                        </p:tav>
                                        <p:tav tm="100000">
                                          <p:val>
                                            <p:strVal val="#ppt_x"/>
                                          </p:val>
                                        </p:tav>
                                      </p:tavLst>
                                    </p:anim>
                                    <p:anim calcmode="lin" valueType="num">
                                      <p:cBhvr>
                                        <p:cTn id="8" dur="1000" fill="hold"/>
                                        <p:tgtEl>
                                          <p:spTgt spid="2544"/>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2543"/>
                                        </p:tgtEl>
                                        <p:attrNameLst>
                                          <p:attrName>style.visibility</p:attrName>
                                        </p:attrNameLst>
                                      </p:cBhvr>
                                      <p:to>
                                        <p:strVal val="visible"/>
                                      </p:to>
                                    </p:set>
                                    <p:anim calcmode="lin" valueType="num">
                                      <p:cBhvr>
                                        <p:cTn id="11" dur="1000" fill="hold"/>
                                        <p:tgtEl>
                                          <p:spTgt spid="2543"/>
                                        </p:tgtEl>
                                        <p:attrNameLst>
                                          <p:attrName>ppt_x</p:attrName>
                                        </p:attrNameLst>
                                      </p:cBhvr>
                                      <p:tavLst>
                                        <p:tav tm="0">
                                          <p:val>
                                            <p:strVal val="#ppt_x"/>
                                          </p:val>
                                        </p:tav>
                                        <p:tav tm="100000">
                                          <p:val>
                                            <p:strVal val="#ppt_x"/>
                                          </p:val>
                                        </p:tav>
                                      </p:tavLst>
                                    </p:anim>
                                    <p:anim calcmode="lin" valueType="num">
                                      <p:cBhvr>
                                        <p:cTn id="12" dur="1000" fill="hold"/>
                                        <p:tgtEl>
                                          <p:spTgt spid="2543"/>
                                        </p:tgtEl>
                                        <p:attrNameLst>
                                          <p:attrName>ppt_y</p:attrName>
                                        </p:attrNameLst>
                                      </p:cBhvr>
                                      <p:tavLst>
                                        <p:tav tm="0">
                                          <p:val>
                                            <p:strVal val="1+#ppt_h/2"/>
                                          </p:val>
                                        </p:tav>
                                        <p:tav tm="100000">
                                          <p:val>
                                            <p:strVal val="#ppt_y"/>
                                          </p:val>
                                        </p:tav>
                                      </p:tavLst>
                                    </p:anim>
                                  </p:childTnLst>
                                </p:cTn>
                              </p:par>
                              <p:par>
                                <p:cTn id="13" presetID="2" presetClass="entr" presetSubtype="8" accel="50000" decel="50000" fill="hold" grpId="0" nodeType="withEffect">
                                  <p:stCondLst>
                                    <p:cond delay="1000"/>
                                  </p:stCondLst>
                                  <p:iterate>
                                    <p:tmAbs val="0"/>
                                  </p:iterate>
                                  <p:childTnLst>
                                    <p:set>
                                      <p:cBhvr>
                                        <p:cTn id="14" fill="hold"/>
                                        <p:tgtEl>
                                          <p:spTgt spid="2542"/>
                                        </p:tgtEl>
                                        <p:attrNameLst>
                                          <p:attrName>style.visibility</p:attrName>
                                        </p:attrNameLst>
                                      </p:cBhvr>
                                      <p:to>
                                        <p:strVal val="visible"/>
                                      </p:to>
                                    </p:set>
                                    <p:anim calcmode="lin" valueType="num">
                                      <p:cBhvr>
                                        <p:cTn id="15" dur="1000" fill="hold"/>
                                        <p:tgtEl>
                                          <p:spTgt spid="2542"/>
                                        </p:tgtEl>
                                        <p:attrNameLst>
                                          <p:attrName>ppt_x</p:attrName>
                                        </p:attrNameLst>
                                      </p:cBhvr>
                                      <p:tavLst>
                                        <p:tav tm="0">
                                          <p:val>
                                            <p:strVal val="0-#ppt_w/2"/>
                                          </p:val>
                                        </p:tav>
                                        <p:tav tm="100000">
                                          <p:val>
                                            <p:strVal val="#ppt_x"/>
                                          </p:val>
                                        </p:tav>
                                      </p:tavLst>
                                    </p:anim>
                                    <p:anim calcmode="lin" valueType="num">
                                      <p:cBhvr>
                                        <p:cTn id="16" dur="1000" fill="hold"/>
                                        <p:tgtEl>
                                          <p:spTgt spid="2542"/>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0" nodeType="withEffect">
                                  <p:stCondLst>
                                    <p:cond delay="1500"/>
                                  </p:stCondLst>
                                  <p:iterate>
                                    <p:tmAbs val="0"/>
                                  </p:iterate>
                                  <p:childTnLst>
                                    <p:set>
                                      <p:cBhvr>
                                        <p:cTn id="18" fill="hold"/>
                                        <p:tgtEl>
                                          <p:spTgt spid="2546"/>
                                        </p:tgtEl>
                                        <p:attrNameLst>
                                          <p:attrName>style.visibility</p:attrName>
                                        </p:attrNameLst>
                                      </p:cBhvr>
                                      <p:to>
                                        <p:strVal val="visible"/>
                                      </p:to>
                                    </p:set>
                                    <p:anim calcmode="lin" valueType="num">
                                      <p:cBhvr>
                                        <p:cTn id="19" dur="1000" fill="hold"/>
                                        <p:tgtEl>
                                          <p:spTgt spid="2546"/>
                                        </p:tgtEl>
                                        <p:attrNameLst>
                                          <p:attrName>ppt_x</p:attrName>
                                        </p:attrNameLst>
                                      </p:cBhvr>
                                      <p:tavLst>
                                        <p:tav tm="0">
                                          <p:val>
                                            <p:strVal val="0-#ppt_w/2"/>
                                          </p:val>
                                        </p:tav>
                                        <p:tav tm="100000">
                                          <p:val>
                                            <p:strVal val="#ppt_x"/>
                                          </p:val>
                                        </p:tav>
                                      </p:tavLst>
                                    </p:anim>
                                    <p:anim calcmode="lin" valueType="num">
                                      <p:cBhvr>
                                        <p:cTn id="20" dur="1000" fill="hold"/>
                                        <p:tgtEl>
                                          <p:spTgt spid="2546"/>
                                        </p:tgtEl>
                                        <p:attrNameLst>
                                          <p:attrName>ppt_y</p:attrName>
                                        </p:attrNameLst>
                                      </p:cBhvr>
                                      <p:tavLst>
                                        <p:tav tm="0">
                                          <p:val>
                                            <p:strVal val="#ppt_y"/>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2549"/>
                                        </p:tgtEl>
                                        <p:attrNameLst>
                                          <p:attrName>style.visibility</p:attrName>
                                        </p:attrNameLst>
                                      </p:cBhvr>
                                      <p:to>
                                        <p:strVal val="visible"/>
                                      </p:to>
                                    </p:set>
                                    <p:anim calcmode="lin" valueType="num">
                                      <p:cBhvr>
                                        <p:cTn id="23" dur="1000" fill="hold"/>
                                        <p:tgtEl>
                                          <p:spTgt spid="2549"/>
                                        </p:tgtEl>
                                        <p:attrNameLst>
                                          <p:attrName>ppt_x</p:attrName>
                                        </p:attrNameLst>
                                      </p:cBhvr>
                                      <p:tavLst>
                                        <p:tav tm="0">
                                          <p:val>
                                            <p:strVal val="#ppt_x"/>
                                          </p:val>
                                        </p:tav>
                                        <p:tav tm="100000">
                                          <p:val>
                                            <p:strVal val="#ppt_x"/>
                                          </p:val>
                                        </p:tav>
                                      </p:tavLst>
                                    </p:anim>
                                    <p:anim calcmode="lin" valueType="num">
                                      <p:cBhvr>
                                        <p:cTn id="24" dur="1000" fill="hold"/>
                                        <p:tgtEl>
                                          <p:spTgt spid="2549"/>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2000"/>
                                  </p:stCondLst>
                                  <p:iterate>
                                    <p:tmAbs val="0"/>
                                  </p:iterate>
                                  <p:childTnLst>
                                    <p:set>
                                      <p:cBhvr>
                                        <p:cTn id="26" fill="hold"/>
                                        <p:tgtEl>
                                          <p:spTgt spid="4"/>
                                        </p:tgtEl>
                                        <p:attrNameLst>
                                          <p:attrName>style.visibility</p:attrName>
                                        </p:attrNameLst>
                                      </p:cBhvr>
                                      <p:to>
                                        <p:strVal val="visible"/>
                                      </p:to>
                                    </p:se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2" grpId="0" animBg="1" advAuto="0"/>
      <p:bldP spid="2543" grpId="0" animBg="1" advAuto="0"/>
      <p:bldP spid="2544" grpId="0" animBg="1" advAuto="0"/>
      <p:bldP spid="2546" grpId="0" animBg="1" advAuto="0"/>
      <p:bldP spid="2549" grpId="0" animBg="1" advAuto="0"/>
      <p:bldP spid="4"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holding a glowing screen&#10;&#10;Description automatically generated">
            <a:extLst>
              <a:ext uri="{FF2B5EF4-FFF2-40B4-BE49-F238E27FC236}">
                <a16:creationId xmlns:a16="http://schemas.microsoft.com/office/drawing/2014/main" id="{72288ECF-95FB-9822-2F1B-8A84B9F6A22E}"/>
              </a:ext>
            </a:extLst>
          </p:cNvPr>
          <p:cNvPicPr>
            <a:picLocks noChangeAspect="1"/>
          </p:cNvPicPr>
          <p:nvPr/>
        </p:nvPicPr>
        <p:blipFill rotWithShape="1">
          <a:blip r:embed="rId2">
            <a:extLst>
              <a:ext uri="{28A0092B-C50C-407E-A947-70E740481C1C}">
                <a14:useLocalDpi xmlns:a14="http://schemas.microsoft.com/office/drawing/2010/main" val="0"/>
              </a:ext>
            </a:extLst>
          </a:blip>
          <a:srcRect l="5198" t="25524" r="36701" b="5487"/>
          <a:stretch/>
        </p:blipFill>
        <p:spPr>
          <a:xfrm>
            <a:off x="-1" y="0"/>
            <a:ext cx="12192001" cy="6858000"/>
          </a:xfrm>
          <a:prstGeom prst="rect">
            <a:avLst/>
          </a:prstGeom>
        </p:spPr>
      </p:pic>
      <p:sp>
        <p:nvSpPr>
          <p:cNvPr id="7" name="Google Shape;1514;p7">
            <a:extLst>
              <a:ext uri="{FF2B5EF4-FFF2-40B4-BE49-F238E27FC236}">
                <a16:creationId xmlns:a16="http://schemas.microsoft.com/office/drawing/2014/main" id="{8EA4AA57-9EFA-88A7-701A-2FE2FA5D3D65}"/>
              </a:ext>
            </a:extLst>
          </p:cNvPr>
          <p:cNvSpPr/>
          <p:nvPr/>
        </p:nvSpPr>
        <p:spPr>
          <a:xfrm>
            <a:off x="374318" y="238821"/>
            <a:ext cx="11492893" cy="6380357"/>
          </a:xfrm>
          <a:prstGeom prst="rect">
            <a:avLst/>
          </a:prstGeom>
          <a:solidFill>
            <a:srgbClr val="1D2133">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55" name="takahiro-taguchi-585450-unsplash.jpg"/>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t="29965" b="13707"/>
          <a:stretch/>
        </p:blipFill>
        <p:spPr>
          <a:xfrm>
            <a:off x="0" y="2990651"/>
            <a:ext cx="12192000" cy="3867349"/>
          </a:xfrm>
          <a:custGeom>
            <a:avLst/>
            <a:gdLst/>
            <a:ahLst/>
            <a:cxnLst>
              <a:cxn ang="0">
                <a:pos x="wd2" y="hd2"/>
              </a:cxn>
              <a:cxn ang="5400000">
                <a:pos x="wd2" y="hd2"/>
              </a:cxn>
              <a:cxn ang="10800000">
                <a:pos x="wd2" y="hd2"/>
              </a:cxn>
              <a:cxn ang="16200000">
                <a:pos x="wd2" y="hd2"/>
              </a:cxn>
            </a:cxnLst>
            <a:rect l="0" t="0" r="r" b="b"/>
            <a:pathLst>
              <a:path w="21600" h="21600" extrusionOk="0">
                <a:moveTo>
                  <a:pt x="12920" y="0"/>
                </a:moveTo>
                <a:cubicBezTo>
                  <a:pt x="12359" y="0"/>
                  <a:pt x="11904" y="1435"/>
                  <a:pt x="11904" y="3203"/>
                </a:cubicBezTo>
                <a:lnTo>
                  <a:pt x="11904" y="21600"/>
                </a:lnTo>
                <a:lnTo>
                  <a:pt x="13936" y="21600"/>
                </a:lnTo>
                <a:lnTo>
                  <a:pt x="13936" y="3203"/>
                </a:lnTo>
                <a:cubicBezTo>
                  <a:pt x="13936" y="1435"/>
                  <a:pt x="13481" y="0"/>
                  <a:pt x="12920" y="0"/>
                </a:cubicBezTo>
                <a:close/>
                <a:moveTo>
                  <a:pt x="8680" y="1093"/>
                </a:moveTo>
                <a:cubicBezTo>
                  <a:pt x="8119" y="1092"/>
                  <a:pt x="7664" y="2526"/>
                  <a:pt x="7664" y="4295"/>
                </a:cubicBezTo>
                <a:lnTo>
                  <a:pt x="7664" y="21600"/>
                </a:lnTo>
                <a:lnTo>
                  <a:pt x="9696" y="21600"/>
                </a:lnTo>
                <a:lnTo>
                  <a:pt x="9696" y="4295"/>
                </a:lnTo>
                <a:cubicBezTo>
                  <a:pt x="9696" y="2526"/>
                  <a:pt x="9241" y="1093"/>
                  <a:pt x="8680" y="1093"/>
                </a:cubicBezTo>
                <a:close/>
                <a:moveTo>
                  <a:pt x="2320" y="3012"/>
                </a:moveTo>
                <a:cubicBezTo>
                  <a:pt x="1759" y="3012"/>
                  <a:pt x="1304" y="4447"/>
                  <a:pt x="1304" y="6215"/>
                </a:cubicBezTo>
                <a:lnTo>
                  <a:pt x="1304" y="21600"/>
                </a:lnTo>
                <a:lnTo>
                  <a:pt x="3336" y="21600"/>
                </a:lnTo>
                <a:lnTo>
                  <a:pt x="3336" y="6215"/>
                </a:lnTo>
                <a:cubicBezTo>
                  <a:pt x="3336" y="4447"/>
                  <a:pt x="2881" y="3012"/>
                  <a:pt x="2320" y="3012"/>
                </a:cubicBezTo>
                <a:close/>
                <a:moveTo>
                  <a:pt x="19280" y="3012"/>
                </a:moveTo>
                <a:cubicBezTo>
                  <a:pt x="18719" y="3012"/>
                  <a:pt x="18265" y="4447"/>
                  <a:pt x="18265" y="6215"/>
                </a:cubicBezTo>
                <a:lnTo>
                  <a:pt x="18265" y="21600"/>
                </a:lnTo>
                <a:lnTo>
                  <a:pt x="20296" y="21600"/>
                </a:lnTo>
                <a:lnTo>
                  <a:pt x="20296" y="6215"/>
                </a:lnTo>
                <a:cubicBezTo>
                  <a:pt x="20296" y="4447"/>
                  <a:pt x="19841" y="3013"/>
                  <a:pt x="19280" y="3012"/>
                </a:cubicBezTo>
                <a:close/>
                <a:moveTo>
                  <a:pt x="10800" y="4061"/>
                </a:moveTo>
                <a:cubicBezTo>
                  <a:pt x="10239" y="4061"/>
                  <a:pt x="9784" y="5494"/>
                  <a:pt x="9784" y="7263"/>
                </a:cubicBezTo>
                <a:lnTo>
                  <a:pt x="9784" y="21600"/>
                </a:lnTo>
                <a:lnTo>
                  <a:pt x="11816" y="21600"/>
                </a:lnTo>
                <a:lnTo>
                  <a:pt x="11816" y="7263"/>
                </a:lnTo>
                <a:cubicBezTo>
                  <a:pt x="11816" y="5494"/>
                  <a:pt x="11361" y="4061"/>
                  <a:pt x="10800" y="4061"/>
                </a:cubicBezTo>
                <a:close/>
                <a:moveTo>
                  <a:pt x="4440" y="5030"/>
                </a:moveTo>
                <a:cubicBezTo>
                  <a:pt x="3879" y="5030"/>
                  <a:pt x="3424" y="6462"/>
                  <a:pt x="3424" y="8230"/>
                </a:cubicBezTo>
                <a:lnTo>
                  <a:pt x="3424" y="21600"/>
                </a:lnTo>
                <a:lnTo>
                  <a:pt x="5456" y="21600"/>
                </a:lnTo>
                <a:lnTo>
                  <a:pt x="5456" y="8230"/>
                </a:lnTo>
                <a:cubicBezTo>
                  <a:pt x="5456" y="6462"/>
                  <a:pt x="5001" y="5030"/>
                  <a:pt x="4440" y="5030"/>
                </a:cubicBezTo>
                <a:close/>
                <a:moveTo>
                  <a:pt x="17160" y="5030"/>
                </a:moveTo>
                <a:cubicBezTo>
                  <a:pt x="16599" y="5030"/>
                  <a:pt x="16144" y="6462"/>
                  <a:pt x="16144" y="8230"/>
                </a:cubicBezTo>
                <a:lnTo>
                  <a:pt x="16144" y="21600"/>
                </a:lnTo>
                <a:lnTo>
                  <a:pt x="18176" y="21600"/>
                </a:lnTo>
                <a:lnTo>
                  <a:pt x="18176" y="8230"/>
                </a:lnTo>
                <a:cubicBezTo>
                  <a:pt x="18176" y="6462"/>
                  <a:pt x="17721" y="5030"/>
                  <a:pt x="17160" y="5030"/>
                </a:cubicBezTo>
                <a:close/>
                <a:moveTo>
                  <a:pt x="6560" y="6061"/>
                </a:moveTo>
                <a:cubicBezTo>
                  <a:pt x="5999" y="6061"/>
                  <a:pt x="5544" y="7495"/>
                  <a:pt x="5544" y="9263"/>
                </a:cubicBezTo>
                <a:lnTo>
                  <a:pt x="5544" y="21600"/>
                </a:lnTo>
                <a:lnTo>
                  <a:pt x="7576" y="21600"/>
                </a:lnTo>
                <a:lnTo>
                  <a:pt x="7576" y="9263"/>
                </a:lnTo>
                <a:cubicBezTo>
                  <a:pt x="7576" y="7495"/>
                  <a:pt x="7121" y="6061"/>
                  <a:pt x="6560" y="6061"/>
                </a:cubicBezTo>
                <a:close/>
                <a:moveTo>
                  <a:pt x="15041" y="7717"/>
                </a:moveTo>
                <a:cubicBezTo>
                  <a:pt x="14480" y="7717"/>
                  <a:pt x="14024" y="9150"/>
                  <a:pt x="14024" y="10918"/>
                </a:cubicBezTo>
                <a:lnTo>
                  <a:pt x="14024" y="21600"/>
                </a:lnTo>
                <a:lnTo>
                  <a:pt x="16056" y="21600"/>
                </a:lnTo>
                <a:lnTo>
                  <a:pt x="16056" y="10918"/>
                </a:lnTo>
                <a:cubicBezTo>
                  <a:pt x="16056" y="9150"/>
                  <a:pt x="15602" y="7717"/>
                  <a:pt x="15041" y="7717"/>
                </a:cubicBezTo>
                <a:close/>
                <a:moveTo>
                  <a:pt x="21400" y="11596"/>
                </a:moveTo>
                <a:cubicBezTo>
                  <a:pt x="20839" y="11596"/>
                  <a:pt x="20384" y="13030"/>
                  <a:pt x="20384" y="14798"/>
                </a:cubicBezTo>
                <a:lnTo>
                  <a:pt x="20384" y="21600"/>
                </a:lnTo>
                <a:lnTo>
                  <a:pt x="21600" y="21600"/>
                </a:lnTo>
                <a:lnTo>
                  <a:pt x="21600" y="11660"/>
                </a:lnTo>
                <a:cubicBezTo>
                  <a:pt x="21535" y="11619"/>
                  <a:pt x="21469" y="11596"/>
                  <a:pt x="21400" y="11596"/>
                </a:cubicBezTo>
                <a:close/>
                <a:moveTo>
                  <a:pt x="200" y="12945"/>
                </a:moveTo>
                <a:cubicBezTo>
                  <a:pt x="131" y="12945"/>
                  <a:pt x="65" y="12968"/>
                  <a:pt x="0" y="13008"/>
                </a:cubicBezTo>
                <a:lnTo>
                  <a:pt x="0" y="21600"/>
                </a:lnTo>
                <a:lnTo>
                  <a:pt x="1215" y="21600"/>
                </a:lnTo>
                <a:lnTo>
                  <a:pt x="1215" y="16146"/>
                </a:lnTo>
                <a:cubicBezTo>
                  <a:pt x="1215" y="14378"/>
                  <a:pt x="761" y="12945"/>
                  <a:pt x="200" y="12945"/>
                </a:cubicBezTo>
                <a:close/>
              </a:path>
            </a:pathLst>
          </a:custGeom>
        </p:spPr>
      </p:pic>
      <p:sp>
        <p:nvSpPr>
          <p:cNvPr id="2056" name="Green mountains"/>
          <p:cNvSpPr txBox="1"/>
          <p:nvPr/>
        </p:nvSpPr>
        <p:spPr>
          <a:xfrm>
            <a:off x="1373825" y="1588947"/>
            <a:ext cx="3975630" cy="10516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spAutoFit/>
          </a:bodyPr>
          <a:lstStyle>
            <a:lvl1pPr>
              <a:lnSpc>
                <a:spcPct val="90000"/>
              </a:lnSpc>
              <a:defRPr sz="9000" spc="0">
                <a:latin typeface="+mn-lt"/>
                <a:ea typeface="+mn-ea"/>
                <a:cs typeface="+mn-cs"/>
                <a:sym typeface="Montserrat Bold"/>
              </a:defRPr>
            </a:lvl1pPr>
          </a:lstStyle>
          <a:p>
            <a:r>
              <a:rPr lang="en-GB" sz="3600">
                <a:solidFill>
                  <a:srgbClr val="BE1E2D"/>
                </a:solidFill>
              </a:rPr>
              <a:t>OUR</a:t>
            </a:r>
          </a:p>
          <a:p>
            <a:r>
              <a:rPr lang="en-GB" sz="3600" b="1">
                <a:solidFill>
                  <a:schemeClr val="bg1"/>
                </a:solidFill>
              </a:rPr>
              <a:t>MEMBERS</a:t>
            </a:r>
          </a:p>
        </p:txBody>
      </p:sp>
      <p:sp>
        <p:nvSpPr>
          <p:cNvPr id="2057" name="Shape"/>
          <p:cNvSpPr/>
          <p:nvPr/>
        </p:nvSpPr>
        <p:spPr>
          <a:xfrm>
            <a:off x="627647" y="1553471"/>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pic>
        <p:nvPicPr>
          <p:cNvPr id="6" name="Google Shape;1515;p7" descr="Icon&#10;&#10;Description automatically generated">
            <a:extLst>
              <a:ext uri="{FF2B5EF4-FFF2-40B4-BE49-F238E27FC236}">
                <a16:creationId xmlns:a16="http://schemas.microsoft.com/office/drawing/2014/main" id="{1B9DDBA9-49AD-0F4B-CF8A-61507B479953}"/>
              </a:ext>
            </a:extLst>
          </p:cNvPr>
          <p:cNvPicPr preferRelativeResize="0"/>
          <p:nvPr/>
        </p:nvPicPr>
        <p:blipFill rotWithShape="1">
          <a:blip r:embed="rId4">
            <a:alphaModFix/>
          </a:blip>
          <a:srcRect/>
          <a:stretch/>
        </p:blipFill>
        <p:spPr>
          <a:xfrm>
            <a:off x="11172947" y="394377"/>
            <a:ext cx="542092" cy="542092"/>
          </a:xfrm>
          <a:prstGeom prst="rect">
            <a:avLst/>
          </a:prstGeom>
          <a:noFill/>
          <a:ln>
            <a:noFill/>
          </a:ln>
        </p:spPr>
      </p:pic>
    </p:spTree>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iterate>
                                    <p:tmAbs val="0"/>
                                  </p:iterate>
                                  <p:childTnLst>
                                    <p:set>
                                      <p:cBhvr>
                                        <p:cTn id="6" fill="hold"/>
                                        <p:tgtEl>
                                          <p:spTgt spid="2055"/>
                                        </p:tgtEl>
                                        <p:attrNameLst>
                                          <p:attrName>style.visibility</p:attrName>
                                        </p:attrNameLst>
                                      </p:cBhvr>
                                      <p:to>
                                        <p:strVal val="visible"/>
                                      </p:to>
                                    </p:set>
                                    <p:anim calcmode="lin" valueType="num">
                                      <p:cBhvr>
                                        <p:cTn id="7" dur="1000" fill="hold"/>
                                        <p:tgtEl>
                                          <p:spTgt spid="2055"/>
                                        </p:tgtEl>
                                        <p:attrNameLst>
                                          <p:attrName>ppt_x</p:attrName>
                                        </p:attrNameLst>
                                      </p:cBhvr>
                                      <p:tavLst>
                                        <p:tav tm="0">
                                          <p:val>
                                            <p:strVal val="#ppt_x"/>
                                          </p:val>
                                        </p:tav>
                                        <p:tav tm="100000">
                                          <p:val>
                                            <p:strVal val="#ppt_x"/>
                                          </p:val>
                                        </p:tav>
                                      </p:tavLst>
                                    </p:anim>
                                    <p:anim calcmode="lin" valueType="num">
                                      <p:cBhvr>
                                        <p:cTn id="8" dur="1000" fill="hold"/>
                                        <p:tgtEl>
                                          <p:spTgt spid="2055"/>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grpId="0" nodeType="withEffect">
                                  <p:stCondLst>
                                    <p:cond delay="500"/>
                                  </p:stCondLst>
                                  <p:iterate>
                                    <p:tmAbs val="0"/>
                                  </p:iterate>
                                  <p:childTnLst>
                                    <p:set>
                                      <p:cBhvr>
                                        <p:cTn id="10" fill="hold"/>
                                        <p:tgtEl>
                                          <p:spTgt spid="2057"/>
                                        </p:tgtEl>
                                        <p:attrNameLst>
                                          <p:attrName>style.visibility</p:attrName>
                                        </p:attrNameLst>
                                      </p:cBhvr>
                                      <p:to>
                                        <p:strVal val="visible"/>
                                      </p:to>
                                    </p:set>
                                    <p:anim calcmode="lin" valueType="num">
                                      <p:cBhvr>
                                        <p:cTn id="11" dur="1000" fill="hold"/>
                                        <p:tgtEl>
                                          <p:spTgt spid="2057"/>
                                        </p:tgtEl>
                                        <p:attrNameLst>
                                          <p:attrName>ppt_x</p:attrName>
                                        </p:attrNameLst>
                                      </p:cBhvr>
                                      <p:tavLst>
                                        <p:tav tm="0">
                                          <p:val>
                                            <p:strVal val="0-#ppt_w/2"/>
                                          </p:val>
                                        </p:tav>
                                        <p:tav tm="100000">
                                          <p:val>
                                            <p:strVal val="#ppt_x"/>
                                          </p:val>
                                        </p:tav>
                                      </p:tavLst>
                                    </p:anim>
                                    <p:anim calcmode="lin" valueType="num">
                                      <p:cBhvr>
                                        <p:cTn id="12" dur="1000" fill="hold"/>
                                        <p:tgtEl>
                                          <p:spTgt spid="20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advAuto="0"/>
      <p:bldP spid="2057"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pic>
        <p:nvPicPr>
          <p:cNvPr id="49" name="Picture 48" descr="A blue and red lines and dots&#10;&#10;Description automatically generated with medium confidence">
            <a:extLst>
              <a:ext uri="{FF2B5EF4-FFF2-40B4-BE49-F238E27FC236}">
                <a16:creationId xmlns:a16="http://schemas.microsoft.com/office/drawing/2014/main" id="{D2AE455F-263A-9519-2C15-BD592F6AD638}"/>
              </a:ext>
            </a:extLst>
          </p:cNvPr>
          <p:cNvPicPr>
            <a:picLocks noChangeAspect="1"/>
          </p:cNvPicPr>
          <p:nvPr/>
        </p:nvPicPr>
        <p:blipFill rotWithShape="1">
          <a:blip r:embed="rId3">
            <a:extLst>
              <a:ext uri="{28A0092B-C50C-407E-A947-70E740481C1C}">
                <a14:useLocalDpi xmlns:a14="http://schemas.microsoft.com/office/drawing/2010/main" val="0"/>
              </a:ext>
            </a:extLst>
          </a:blip>
          <a:srcRect t="61497" b="21245"/>
          <a:stretch/>
        </p:blipFill>
        <p:spPr>
          <a:xfrm>
            <a:off x="0" y="234"/>
            <a:ext cx="12192000" cy="1183401"/>
          </a:xfrm>
          <a:prstGeom prst="rect">
            <a:avLst/>
          </a:prstGeom>
        </p:spPr>
      </p:pic>
      <p:pic>
        <p:nvPicPr>
          <p:cNvPr id="36" name="Picture 35" descr="A white circle with blue lines around it&#10;&#10;Description automatically generated">
            <a:extLst>
              <a:ext uri="{FF2B5EF4-FFF2-40B4-BE49-F238E27FC236}">
                <a16:creationId xmlns:a16="http://schemas.microsoft.com/office/drawing/2014/main" id="{80639771-F64E-05E1-3944-AAD2CE44B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53" y="2960354"/>
            <a:ext cx="1491259" cy="1620000"/>
          </a:xfrm>
          <a:prstGeom prst="rect">
            <a:avLst/>
          </a:prstGeom>
        </p:spPr>
      </p:pic>
      <p:pic>
        <p:nvPicPr>
          <p:cNvPr id="33" name="Picture 32" descr="A white circle with red circles and black background&#10;&#10;Description automatically generated">
            <a:extLst>
              <a:ext uri="{FF2B5EF4-FFF2-40B4-BE49-F238E27FC236}">
                <a16:creationId xmlns:a16="http://schemas.microsoft.com/office/drawing/2014/main" id="{E94818DC-C207-44FD-48E3-02E213111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6627" y="2954141"/>
            <a:ext cx="1491257" cy="1620000"/>
          </a:xfrm>
          <a:prstGeom prst="rect">
            <a:avLst/>
          </a:prstGeom>
        </p:spPr>
      </p:pic>
      <p:pic>
        <p:nvPicPr>
          <p:cNvPr id="34" name="Picture 33" descr="A white circle with blue lines around it&#10;&#10;Description automatically generated">
            <a:extLst>
              <a:ext uri="{FF2B5EF4-FFF2-40B4-BE49-F238E27FC236}">
                <a16:creationId xmlns:a16="http://schemas.microsoft.com/office/drawing/2014/main" id="{C0523A97-8020-449A-C499-95311D0AF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668" y="2950593"/>
            <a:ext cx="1491259" cy="1620000"/>
          </a:xfrm>
          <a:prstGeom prst="rect">
            <a:avLst/>
          </a:prstGeom>
        </p:spPr>
      </p:pic>
      <p:pic>
        <p:nvPicPr>
          <p:cNvPr id="35" name="Picture 34" descr="A white circle with red circles and black background&#10;&#10;Description automatically generated">
            <a:extLst>
              <a:ext uri="{FF2B5EF4-FFF2-40B4-BE49-F238E27FC236}">
                <a16:creationId xmlns:a16="http://schemas.microsoft.com/office/drawing/2014/main" id="{6187444E-9673-03AC-708E-7B6F0BE40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292" y="2950593"/>
            <a:ext cx="1491257" cy="1620000"/>
          </a:xfrm>
          <a:prstGeom prst="rect">
            <a:avLst/>
          </a:prstGeom>
        </p:spPr>
      </p:pic>
      <p:pic>
        <p:nvPicPr>
          <p:cNvPr id="37" name="Picture 36" descr="A white circle with red circles and black background&#10;&#10;Description automatically generated">
            <a:extLst>
              <a:ext uri="{FF2B5EF4-FFF2-40B4-BE49-F238E27FC236}">
                <a16:creationId xmlns:a16="http://schemas.microsoft.com/office/drawing/2014/main" id="{E7BD8CA5-E31F-393F-5DB6-ED2693DD7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6627" y="4663805"/>
            <a:ext cx="1491258" cy="1620000"/>
          </a:xfrm>
          <a:prstGeom prst="rect">
            <a:avLst/>
          </a:prstGeom>
        </p:spPr>
      </p:pic>
      <p:pic>
        <p:nvPicPr>
          <p:cNvPr id="38" name="Picture 37" descr="A white circle with blue lines around it&#10;&#10;Description automatically generated">
            <a:extLst>
              <a:ext uri="{FF2B5EF4-FFF2-40B4-BE49-F238E27FC236}">
                <a16:creationId xmlns:a16="http://schemas.microsoft.com/office/drawing/2014/main" id="{76859FBB-516D-080F-ECB3-D8CE97F84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668" y="4663805"/>
            <a:ext cx="1491259" cy="1620000"/>
          </a:xfrm>
          <a:prstGeom prst="rect">
            <a:avLst/>
          </a:prstGeom>
        </p:spPr>
      </p:pic>
      <p:pic>
        <p:nvPicPr>
          <p:cNvPr id="39" name="Picture 38" descr="A white circle with red circles and black background&#10;&#10;Description automatically generated">
            <a:extLst>
              <a:ext uri="{FF2B5EF4-FFF2-40B4-BE49-F238E27FC236}">
                <a16:creationId xmlns:a16="http://schemas.microsoft.com/office/drawing/2014/main" id="{58CF841B-2DE2-B95C-59DE-98D708292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353" y="4663805"/>
            <a:ext cx="1491258" cy="1620000"/>
          </a:xfrm>
          <a:prstGeom prst="rect">
            <a:avLst/>
          </a:prstGeom>
        </p:spPr>
      </p:pic>
      <p:pic>
        <p:nvPicPr>
          <p:cNvPr id="40" name="Picture 39" descr="A white circle with blue lines around it&#10;&#10;Description automatically generated">
            <a:extLst>
              <a:ext uri="{FF2B5EF4-FFF2-40B4-BE49-F238E27FC236}">
                <a16:creationId xmlns:a16="http://schemas.microsoft.com/office/drawing/2014/main" id="{311D5DE1-1A46-9BF1-4A12-FD563D226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37" y="4663805"/>
            <a:ext cx="1491259" cy="1620000"/>
          </a:xfrm>
          <a:prstGeom prst="rect">
            <a:avLst/>
          </a:prstGeom>
        </p:spPr>
      </p:pic>
      <p:pic>
        <p:nvPicPr>
          <p:cNvPr id="41" name="Picture 40" descr="A white circle with red circles and black background&#10;&#10;Description automatically generated">
            <a:extLst>
              <a:ext uri="{FF2B5EF4-FFF2-40B4-BE49-F238E27FC236}">
                <a16:creationId xmlns:a16="http://schemas.microsoft.com/office/drawing/2014/main" id="{08810227-6319-1037-621C-F0D2EEB0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0750" y="4663805"/>
            <a:ext cx="1491258" cy="1620000"/>
          </a:xfrm>
          <a:prstGeom prst="rect">
            <a:avLst/>
          </a:prstGeom>
        </p:spPr>
      </p:pic>
      <p:pic>
        <p:nvPicPr>
          <p:cNvPr id="42" name="Picture 41" descr="A white circle with blue lines around it&#10;&#10;Description automatically generated">
            <a:extLst>
              <a:ext uri="{FF2B5EF4-FFF2-40B4-BE49-F238E27FC236}">
                <a16:creationId xmlns:a16="http://schemas.microsoft.com/office/drawing/2014/main" id="{990D4B6B-8EA8-9DD8-582F-E8AAE79E3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7834" y="4663805"/>
            <a:ext cx="1491259" cy="1620000"/>
          </a:xfrm>
          <a:prstGeom prst="rect">
            <a:avLst/>
          </a:prstGeom>
        </p:spPr>
      </p:pic>
      <p:pic>
        <p:nvPicPr>
          <p:cNvPr id="43" name="Picture 42" descr="A white circle with red circles and black background&#10;&#10;Description automatically generated">
            <a:extLst>
              <a:ext uri="{FF2B5EF4-FFF2-40B4-BE49-F238E27FC236}">
                <a16:creationId xmlns:a16="http://schemas.microsoft.com/office/drawing/2014/main" id="{20030F75-F444-5E7E-F9A2-02FB8F55C1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1580" y="2950593"/>
            <a:ext cx="1491257" cy="1620000"/>
          </a:xfrm>
          <a:prstGeom prst="rect">
            <a:avLst/>
          </a:prstGeom>
        </p:spPr>
      </p:pic>
      <p:pic>
        <p:nvPicPr>
          <p:cNvPr id="44" name="Picture 43" descr="A white circle with blue lines around it&#10;&#10;Description automatically generated">
            <a:extLst>
              <a:ext uri="{FF2B5EF4-FFF2-40B4-BE49-F238E27FC236}">
                <a16:creationId xmlns:a16="http://schemas.microsoft.com/office/drawing/2014/main" id="{51EFCE98-F5EA-444C-58C4-8583286E24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784" y="2954141"/>
            <a:ext cx="1491259" cy="1620000"/>
          </a:xfrm>
          <a:prstGeom prst="rect">
            <a:avLst/>
          </a:prstGeom>
        </p:spPr>
      </p:pic>
      <p:pic>
        <p:nvPicPr>
          <p:cNvPr id="31" name="Picture 30" descr="A white circle with red circles and black background&#10;&#10;Description automatically generated">
            <a:extLst>
              <a:ext uri="{FF2B5EF4-FFF2-40B4-BE49-F238E27FC236}">
                <a16:creationId xmlns:a16="http://schemas.microsoft.com/office/drawing/2014/main" id="{3CE65909-8681-9442-C928-7FC3B9E49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3335" y="1273448"/>
            <a:ext cx="1491257" cy="1620000"/>
          </a:xfrm>
          <a:prstGeom prst="rect">
            <a:avLst/>
          </a:prstGeom>
        </p:spPr>
      </p:pic>
      <p:pic>
        <p:nvPicPr>
          <p:cNvPr id="32" name="Picture 31" descr="A white circle with blue lines around it&#10;&#10;Description automatically generated">
            <a:extLst>
              <a:ext uri="{FF2B5EF4-FFF2-40B4-BE49-F238E27FC236}">
                <a16:creationId xmlns:a16="http://schemas.microsoft.com/office/drawing/2014/main" id="{5FC07582-E3A6-AC72-6F93-FF434399B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3537" y="1273448"/>
            <a:ext cx="1491259" cy="1620000"/>
          </a:xfrm>
          <a:prstGeom prst="rect">
            <a:avLst/>
          </a:prstGeom>
        </p:spPr>
      </p:pic>
      <p:pic>
        <p:nvPicPr>
          <p:cNvPr id="29" name="Picture 28" descr="A white circle with red circles and black background&#10;&#10;Description automatically generated">
            <a:extLst>
              <a:ext uri="{FF2B5EF4-FFF2-40B4-BE49-F238E27FC236}">
                <a16:creationId xmlns:a16="http://schemas.microsoft.com/office/drawing/2014/main" id="{D39CD4E2-1F4A-23EE-E0B0-37836C9B5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382" y="1273448"/>
            <a:ext cx="1491257" cy="1620000"/>
          </a:xfrm>
          <a:prstGeom prst="rect">
            <a:avLst/>
          </a:prstGeom>
        </p:spPr>
      </p:pic>
      <p:sp>
        <p:nvSpPr>
          <p:cNvPr id="12" name="Rectangle: Rounded Corners 11">
            <a:extLst>
              <a:ext uri="{FF2B5EF4-FFF2-40B4-BE49-F238E27FC236}">
                <a16:creationId xmlns:a16="http://schemas.microsoft.com/office/drawing/2014/main" id="{032FAD7B-4C08-8D64-5110-7044E2B8C9E9}"/>
              </a:ext>
            </a:extLst>
          </p:cNvPr>
          <p:cNvSpPr/>
          <p:nvPr/>
        </p:nvSpPr>
        <p:spPr>
          <a:xfrm>
            <a:off x="324683" y="1522912"/>
            <a:ext cx="3709684" cy="491454"/>
          </a:xfrm>
          <a:prstGeom prst="roundRect">
            <a:avLst>
              <a:gd name="adj" fmla="val 50000"/>
            </a:avLst>
          </a:prstGeom>
          <a:solidFill>
            <a:srgbClr val="1D22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27" name="Google Shape;1527;p8"/>
          <p:cNvPicPr preferRelativeResize="0"/>
          <p:nvPr/>
        </p:nvPicPr>
        <p:blipFill rotWithShape="1">
          <a:blip r:embed="rId6">
            <a:alphaModFix/>
          </a:blip>
          <a:srcRect/>
          <a:stretch/>
        </p:blipFill>
        <p:spPr>
          <a:xfrm>
            <a:off x="846342" y="5261848"/>
            <a:ext cx="1134114" cy="475348"/>
          </a:xfrm>
          <a:prstGeom prst="rect">
            <a:avLst/>
          </a:prstGeom>
          <a:noFill/>
          <a:ln>
            <a:noFill/>
          </a:ln>
        </p:spPr>
      </p:pic>
      <p:pic>
        <p:nvPicPr>
          <p:cNvPr id="1544" name="Google Shape;1544;p8"/>
          <p:cNvPicPr preferRelativeResize="0"/>
          <p:nvPr/>
        </p:nvPicPr>
        <p:blipFill rotWithShape="1">
          <a:blip r:embed="rId7">
            <a:alphaModFix/>
          </a:blip>
          <a:srcRect/>
          <a:stretch/>
        </p:blipFill>
        <p:spPr>
          <a:xfrm>
            <a:off x="6615858" y="1644854"/>
            <a:ext cx="881307" cy="898872"/>
          </a:xfrm>
          <a:prstGeom prst="rect">
            <a:avLst/>
          </a:prstGeom>
          <a:noFill/>
          <a:ln>
            <a:noFill/>
          </a:ln>
        </p:spPr>
      </p:pic>
      <p:pic>
        <p:nvPicPr>
          <p:cNvPr id="1545" name="Google Shape;1545;p8"/>
          <p:cNvPicPr preferRelativeResize="0"/>
          <p:nvPr/>
        </p:nvPicPr>
        <p:blipFill rotWithShape="1">
          <a:blip r:embed="rId8">
            <a:alphaModFix/>
          </a:blip>
          <a:srcRect/>
          <a:stretch/>
        </p:blipFill>
        <p:spPr>
          <a:xfrm>
            <a:off x="8326655" y="1779406"/>
            <a:ext cx="1104038" cy="560780"/>
          </a:xfrm>
          <a:prstGeom prst="rect">
            <a:avLst/>
          </a:prstGeom>
          <a:noFill/>
          <a:ln>
            <a:noFill/>
          </a:ln>
        </p:spPr>
      </p:pic>
      <p:pic>
        <p:nvPicPr>
          <p:cNvPr id="1546" name="Google Shape;1546;p8"/>
          <p:cNvPicPr preferRelativeResize="0"/>
          <p:nvPr/>
        </p:nvPicPr>
        <p:blipFill rotWithShape="1">
          <a:blip r:embed="rId9">
            <a:alphaModFix/>
          </a:blip>
          <a:srcRect/>
          <a:stretch/>
        </p:blipFill>
        <p:spPr>
          <a:xfrm>
            <a:off x="10180241" y="1838638"/>
            <a:ext cx="1163751" cy="460211"/>
          </a:xfrm>
          <a:prstGeom prst="rect">
            <a:avLst/>
          </a:prstGeom>
          <a:noFill/>
          <a:ln>
            <a:noFill/>
          </a:ln>
        </p:spPr>
      </p:pic>
      <p:pic>
        <p:nvPicPr>
          <p:cNvPr id="1547" name="Google Shape;1547;p8"/>
          <p:cNvPicPr preferRelativeResize="0"/>
          <p:nvPr/>
        </p:nvPicPr>
        <p:blipFill rotWithShape="1">
          <a:blip r:embed="rId10">
            <a:alphaModFix/>
          </a:blip>
          <a:srcRect l="9940" t="14669" r="9741" b="14268"/>
          <a:stretch/>
        </p:blipFill>
        <p:spPr>
          <a:xfrm>
            <a:off x="2761307" y="3424969"/>
            <a:ext cx="1056227" cy="678072"/>
          </a:xfrm>
          <a:prstGeom prst="rect">
            <a:avLst/>
          </a:prstGeom>
          <a:noFill/>
          <a:ln>
            <a:noFill/>
          </a:ln>
        </p:spPr>
      </p:pic>
      <p:pic>
        <p:nvPicPr>
          <p:cNvPr id="1548" name="Google Shape;1548;p8"/>
          <p:cNvPicPr preferRelativeResize="0"/>
          <p:nvPr/>
        </p:nvPicPr>
        <p:blipFill rotWithShape="1">
          <a:blip r:embed="rId11">
            <a:alphaModFix/>
          </a:blip>
          <a:srcRect/>
          <a:stretch/>
        </p:blipFill>
        <p:spPr>
          <a:xfrm>
            <a:off x="881692" y="3610136"/>
            <a:ext cx="1154530" cy="366595"/>
          </a:xfrm>
          <a:prstGeom prst="rect">
            <a:avLst/>
          </a:prstGeom>
          <a:noFill/>
          <a:ln>
            <a:noFill/>
          </a:ln>
        </p:spPr>
      </p:pic>
      <p:pic>
        <p:nvPicPr>
          <p:cNvPr id="1549" name="Google Shape;1549;p8"/>
          <p:cNvPicPr preferRelativeResize="0"/>
          <p:nvPr/>
        </p:nvPicPr>
        <p:blipFill rotWithShape="1">
          <a:blip r:embed="rId12">
            <a:alphaModFix/>
          </a:blip>
          <a:srcRect t="-1" b="31269"/>
          <a:stretch/>
        </p:blipFill>
        <p:spPr>
          <a:xfrm>
            <a:off x="4588236" y="3636636"/>
            <a:ext cx="1178822" cy="251446"/>
          </a:xfrm>
          <a:prstGeom prst="rect">
            <a:avLst/>
          </a:prstGeom>
          <a:noFill/>
          <a:ln>
            <a:noFill/>
          </a:ln>
        </p:spPr>
      </p:pic>
      <p:pic>
        <p:nvPicPr>
          <p:cNvPr id="1550" name="Google Shape;1550;p8"/>
          <p:cNvPicPr preferRelativeResize="0"/>
          <p:nvPr/>
        </p:nvPicPr>
        <p:blipFill rotWithShape="1">
          <a:blip r:embed="rId13">
            <a:alphaModFix/>
          </a:blip>
          <a:srcRect l="11366" t="19385" r="11068" b="19645"/>
          <a:stretch/>
        </p:blipFill>
        <p:spPr>
          <a:xfrm>
            <a:off x="8315119" y="3496424"/>
            <a:ext cx="1115574" cy="500085"/>
          </a:xfrm>
          <a:prstGeom prst="rect">
            <a:avLst/>
          </a:prstGeom>
          <a:noFill/>
          <a:ln>
            <a:noFill/>
          </a:ln>
        </p:spPr>
      </p:pic>
      <p:pic>
        <p:nvPicPr>
          <p:cNvPr id="1551" name="Google Shape;1551;p8" descr="Logo&#10;&#10;Description automatically generated"/>
          <p:cNvPicPr preferRelativeResize="0"/>
          <p:nvPr/>
        </p:nvPicPr>
        <p:blipFill rotWithShape="1">
          <a:blip r:embed="rId14">
            <a:alphaModFix/>
          </a:blip>
          <a:srcRect/>
          <a:stretch/>
        </p:blipFill>
        <p:spPr>
          <a:xfrm>
            <a:off x="6267203" y="3328925"/>
            <a:ext cx="1516044" cy="827759"/>
          </a:xfrm>
          <a:prstGeom prst="rect">
            <a:avLst/>
          </a:prstGeom>
          <a:noFill/>
          <a:ln>
            <a:noFill/>
          </a:ln>
        </p:spPr>
      </p:pic>
      <p:pic>
        <p:nvPicPr>
          <p:cNvPr id="1552" name="Google Shape;1552;p8" descr="Graphical user interface&#10;&#10;Description automatically generated with medium confidence"/>
          <p:cNvPicPr preferRelativeResize="0"/>
          <p:nvPr/>
        </p:nvPicPr>
        <p:blipFill rotWithShape="1">
          <a:blip r:embed="rId15">
            <a:alphaModFix/>
          </a:blip>
          <a:srcRect/>
          <a:stretch/>
        </p:blipFill>
        <p:spPr>
          <a:xfrm>
            <a:off x="10180241" y="3682443"/>
            <a:ext cx="1182367" cy="285109"/>
          </a:xfrm>
          <a:prstGeom prst="rect">
            <a:avLst/>
          </a:prstGeom>
          <a:noFill/>
          <a:ln>
            <a:noFill/>
          </a:ln>
        </p:spPr>
      </p:pic>
      <p:pic>
        <p:nvPicPr>
          <p:cNvPr id="1553" name="Google Shape;1553;p8"/>
          <p:cNvPicPr preferRelativeResize="0"/>
          <p:nvPr/>
        </p:nvPicPr>
        <p:blipFill rotWithShape="1">
          <a:blip r:embed="rId16">
            <a:alphaModFix/>
          </a:blip>
          <a:srcRect/>
          <a:stretch/>
        </p:blipFill>
        <p:spPr>
          <a:xfrm>
            <a:off x="2676011" y="5279061"/>
            <a:ext cx="1174394" cy="466646"/>
          </a:xfrm>
          <a:prstGeom prst="rect">
            <a:avLst/>
          </a:prstGeom>
          <a:noFill/>
          <a:ln>
            <a:noFill/>
          </a:ln>
        </p:spPr>
      </p:pic>
      <p:pic>
        <p:nvPicPr>
          <p:cNvPr id="1554" name="Google Shape;1554;p8"/>
          <p:cNvPicPr preferRelativeResize="0"/>
          <p:nvPr/>
        </p:nvPicPr>
        <p:blipFill rotWithShape="1">
          <a:blip r:embed="rId17">
            <a:alphaModFix/>
          </a:blip>
          <a:srcRect/>
          <a:stretch/>
        </p:blipFill>
        <p:spPr>
          <a:xfrm>
            <a:off x="6445965" y="5295018"/>
            <a:ext cx="1186801" cy="357573"/>
          </a:xfrm>
          <a:prstGeom prst="rect">
            <a:avLst/>
          </a:prstGeom>
          <a:noFill/>
          <a:ln>
            <a:noFill/>
          </a:ln>
        </p:spPr>
      </p:pic>
      <p:pic>
        <p:nvPicPr>
          <p:cNvPr id="1555" name="Google Shape;1555;p8"/>
          <p:cNvPicPr preferRelativeResize="0"/>
          <p:nvPr/>
        </p:nvPicPr>
        <p:blipFill rotWithShape="1">
          <a:blip r:embed="rId18">
            <a:alphaModFix/>
          </a:blip>
          <a:srcRect r="5946"/>
          <a:stretch/>
        </p:blipFill>
        <p:spPr>
          <a:xfrm>
            <a:off x="8326655" y="5180300"/>
            <a:ext cx="1092110" cy="591968"/>
          </a:xfrm>
          <a:prstGeom prst="rect">
            <a:avLst/>
          </a:prstGeom>
          <a:noFill/>
          <a:ln>
            <a:noFill/>
          </a:ln>
        </p:spPr>
      </p:pic>
      <p:pic>
        <p:nvPicPr>
          <p:cNvPr id="1556" name="Google Shape;1556;p8" descr="Text&#10;&#10;Description automatically generated"/>
          <p:cNvPicPr preferRelativeResize="0"/>
          <p:nvPr/>
        </p:nvPicPr>
        <p:blipFill rotWithShape="1">
          <a:blip r:embed="rId19">
            <a:alphaModFix/>
          </a:blip>
          <a:srcRect l="10555" r="10546"/>
          <a:stretch/>
        </p:blipFill>
        <p:spPr>
          <a:xfrm>
            <a:off x="4544294" y="5164929"/>
            <a:ext cx="1290328" cy="657658"/>
          </a:xfrm>
          <a:prstGeom prst="rect">
            <a:avLst/>
          </a:prstGeom>
          <a:noFill/>
          <a:ln>
            <a:noFill/>
          </a:ln>
        </p:spPr>
      </p:pic>
      <p:pic>
        <p:nvPicPr>
          <p:cNvPr id="1558" name="Google Shape;1558;p8"/>
          <p:cNvPicPr preferRelativeResize="0"/>
          <p:nvPr/>
        </p:nvPicPr>
        <p:blipFill rotWithShape="1">
          <a:blip r:embed="rId20">
            <a:alphaModFix/>
          </a:blip>
          <a:srcRect t="41529" b="36496"/>
          <a:stretch/>
        </p:blipFill>
        <p:spPr>
          <a:xfrm>
            <a:off x="10161431" y="5380102"/>
            <a:ext cx="1182561" cy="166379"/>
          </a:xfrm>
          <a:prstGeom prst="rect">
            <a:avLst/>
          </a:prstGeom>
          <a:noFill/>
          <a:ln>
            <a:noFill/>
          </a:ln>
        </p:spPr>
      </p:pic>
      <p:sp>
        <p:nvSpPr>
          <p:cNvPr id="13" name="Google Shape;1566;p8">
            <a:extLst>
              <a:ext uri="{FF2B5EF4-FFF2-40B4-BE49-F238E27FC236}">
                <a16:creationId xmlns:a16="http://schemas.microsoft.com/office/drawing/2014/main" id="{E1407A31-15DC-693E-1B00-2720E11625EF}"/>
              </a:ext>
            </a:extLst>
          </p:cNvPr>
          <p:cNvSpPr txBox="1"/>
          <p:nvPr/>
        </p:nvSpPr>
        <p:spPr>
          <a:xfrm>
            <a:off x="822349" y="1380311"/>
            <a:ext cx="3163754"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ZA" sz="2400" b="1" dirty="0">
                <a:solidFill>
                  <a:schemeClr val="bg1"/>
                </a:solidFill>
                <a:latin typeface="Calibri"/>
                <a:ea typeface="Calibri"/>
                <a:cs typeface="Calibri"/>
                <a:sym typeface="Calibri"/>
              </a:rPr>
              <a:t>INSURANCE MEMBERS  </a:t>
            </a:r>
            <a:endParaRPr lang="en-ZA" sz="2000" dirty="0">
              <a:solidFill>
                <a:schemeClr val="bg1"/>
              </a:solidFill>
            </a:endParaRPr>
          </a:p>
        </p:txBody>
      </p:sp>
      <p:sp>
        <p:nvSpPr>
          <p:cNvPr id="14" name="Oval 13">
            <a:extLst>
              <a:ext uri="{FF2B5EF4-FFF2-40B4-BE49-F238E27FC236}">
                <a16:creationId xmlns:a16="http://schemas.microsoft.com/office/drawing/2014/main" id="{CBB593E8-9931-08EE-2A43-BF9D6886CAF0}"/>
              </a:ext>
            </a:extLst>
          </p:cNvPr>
          <p:cNvSpPr/>
          <p:nvPr/>
        </p:nvSpPr>
        <p:spPr>
          <a:xfrm>
            <a:off x="365319" y="1557113"/>
            <a:ext cx="423051" cy="423051"/>
          </a:xfrm>
          <a:prstGeom prst="ellipse">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Google Shape;1566;p8">
            <a:extLst>
              <a:ext uri="{FF2B5EF4-FFF2-40B4-BE49-F238E27FC236}">
                <a16:creationId xmlns:a16="http://schemas.microsoft.com/office/drawing/2014/main" id="{076A89A9-2A48-7B85-3406-73DA4D76A57F}"/>
              </a:ext>
            </a:extLst>
          </p:cNvPr>
          <p:cNvSpPr txBox="1"/>
          <p:nvPr/>
        </p:nvSpPr>
        <p:spPr>
          <a:xfrm>
            <a:off x="267226" y="1409876"/>
            <a:ext cx="61258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ZA" sz="2400" b="1" dirty="0">
                <a:solidFill>
                  <a:schemeClr val="bg1"/>
                </a:solidFill>
                <a:latin typeface="Calibri"/>
                <a:ea typeface="Calibri"/>
                <a:cs typeface="Calibri"/>
                <a:sym typeface="Calibri"/>
              </a:rPr>
              <a:t>34</a:t>
            </a:r>
            <a:endParaRPr sz="1200" dirty="0">
              <a:solidFill>
                <a:schemeClr val="bg1"/>
              </a:solidFill>
            </a:endParaRPr>
          </a:p>
        </p:txBody>
      </p:sp>
      <p:sp>
        <p:nvSpPr>
          <p:cNvPr id="19" name="Rectangle: Rounded Corners 18">
            <a:extLst>
              <a:ext uri="{FF2B5EF4-FFF2-40B4-BE49-F238E27FC236}">
                <a16:creationId xmlns:a16="http://schemas.microsoft.com/office/drawing/2014/main" id="{E73C4777-6098-2F6D-DEB3-21124C76DF2F}"/>
              </a:ext>
            </a:extLst>
          </p:cNvPr>
          <p:cNvSpPr/>
          <p:nvPr/>
        </p:nvSpPr>
        <p:spPr>
          <a:xfrm>
            <a:off x="310957" y="2081251"/>
            <a:ext cx="3634510" cy="491454"/>
          </a:xfrm>
          <a:prstGeom prst="roundRect">
            <a:avLst>
              <a:gd name="adj" fmla="val 50000"/>
            </a:avLst>
          </a:prstGeom>
          <a:solidFill>
            <a:srgbClr val="1D22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Google Shape;1566;p8">
            <a:extLst>
              <a:ext uri="{FF2B5EF4-FFF2-40B4-BE49-F238E27FC236}">
                <a16:creationId xmlns:a16="http://schemas.microsoft.com/office/drawing/2014/main" id="{CEBE2F61-DD45-25A2-05FF-F86FD977FAF0}"/>
              </a:ext>
            </a:extLst>
          </p:cNvPr>
          <p:cNvSpPr txBox="1"/>
          <p:nvPr/>
        </p:nvSpPr>
        <p:spPr>
          <a:xfrm>
            <a:off x="842599" y="1962562"/>
            <a:ext cx="3600533"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ZA" sz="2400" b="1" dirty="0">
                <a:solidFill>
                  <a:schemeClr val="bg1"/>
                </a:solidFill>
                <a:latin typeface="Calibri"/>
                <a:ea typeface="Calibri"/>
                <a:cs typeface="Calibri"/>
                <a:sym typeface="Calibri"/>
              </a:rPr>
              <a:t>ASSOCIATE MEMBERS  </a:t>
            </a:r>
            <a:endParaRPr lang="en-ZA" sz="2000" dirty="0">
              <a:solidFill>
                <a:schemeClr val="bg1"/>
              </a:solidFill>
            </a:endParaRPr>
          </a:p>
        </p:txBody>
      </p:sp>
      <p:sp>
        <p:nvSpPr>
          <p:cNvPr id="21" name="Oval 20">
            <a:extLst>
              <a:ext uri="{FF2B5EF4-FFF2-40B4-BE49-F238E27FC236}">
                <a16:creationId xmlns:a16="http://schemas.microsoft.com/office/drawing/2014/main" id="{C0DD1E7E-9649-8A27-ED85-0DDE99006ED5}"/>
              </a:ext>
            </a:extLst>
          </p:cNvPr>
          <p:cNvSpPr/>
          <p:nvPr/>
        </p:nvSpPr>
        <p:spPr>
          <a:xfrm>
            <a:off x="351593" y="2115452"/>
            <a:ext cx="423051" cy="423051"/>
          </a:xfrm>
          <a:prstGeom prst="ellipse">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Google Shape;1566;p8">
            <a:extLst>
              <a:ext uri="{FF2B5EF4-FFF2-40B4-BE49-F238E27FC236}">
                <a16:creationId xmlns:a16="http://schemas.microsoft.com/office/drawing/2014/main" id="{191BFA5E-FC0A-8D55-9E97-8D9E5B7D3CAB}"/>
              </a:ext>
            </a:extLst>
          </p:cNvPr>
          <p:cNvSpPr txBox="1"/>
          <p:nvPr/>
        </p:nvSpPr>
        <p:spPr>
          <a:xfrm>
            <a:off x="383807" y="1973475"/>
            <a:ext cx="33122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ZA" sz="2400" b="1" dirty="0">
                <a:solidFill>
                  <a:schemeClr val="bg1"/>
                </a:solidFill>
                <a:latin typeface="Calibri"/>
                <a:ea typeface="Calibri"/>
                <a:cs typeface="Calibri"/>
                <a:sym typeface="Calibri"/>
              </a:rPr>
              <a:t>6</a:t>
            </a:r>
            <a:endParaRPr sz="1200" dirty="0">
              <a:solidFill>
                <a:schemeClr val="bg1"/>
              </a:solidFill>
            </a:endParaRPr>
          </a:p>
        </p:txBody>
      </p:sp>
      <p:pic>
        <p:nvPicPr>
          <p:cNvPr id="27" name="Picture 26" descr="A white circle with blue lines around it&#10;&#10;Description automatically generated">
            <a:extLst>
              <a:ext uri="{FF2B5EF4-FFF2-40B4-BE49-F238E27FC236}">
                <a16:creationId xmlns:a16="http://schemas.microsoft.com/office/drawing/2014/main" id="{DEE95B7B-17CD-77DF-9241-8E27B0645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669" y="1273448"/>
            <a:ext cx="1491258" cy="1620000"/>
          </a:xfrm>
          <a:prstGeom prst="rect">
            <a:avLst/>
          </a:prstGeom>
        </p:spPr>
      </p:pic>
      <p:pic>
        <p:nvPicPr>
          <p:cNvPr id="1543" name="Google Shape;1543;p8"/>
          <p:cNvPicPr preferRelativeResize="0"/>
          <p:nvPr/>
        </p:nvPicPr>
        <p:blipFill rotWithShape="1">
          <a:blip r:embed="rId21">
            <a:alphaModFix/>
          </a:blip>
          <a:srcRect/>
          <a:stretch/>
        </p:blipFill>
        <p:spPr>
          <a:xfrm>
            <a:off x="4588236" y="1853803"/>
            <a:ext cx="1178821" cy="429057"/>
          </a:xfrm>
          <a:prstGeom prst="rect">
            <a:avLst/>
          </a:prstGeom>
          <a:noFill/>
          <a:ln>
            <a:noFill/>
          </a:ln>
        </p:spPr>
      </p:pic>
      <p:pic>
        <p:nvPicPr>
          <p:cNvPr id="50" name="Picture 49" descr="A blue and red lines and dots&#10;&#10;Description automatically generated with medium confidence">
            <a:extLst>
              <a:ext uri="{FF2B5EF4-FFF2-40B4-BE49-F238E27FC236}">
                <a16:creationId xmlns:a16="http://schemas.microsoft.com/office/drawing/2014/main" id="{C1223D93-AE86-1A53-3DEF-999F4F4601FA}"/>
              </a:ext>
            </a:extLst>
          </p:cNvPr>
          <p:cNvPicPr>
            <a:picLocks noChangeAspect="1"/>
          </p:cNvPicPr>
          <p:nvPr/>
        </p:nvPicPr>
        <p:blipFill rotWithShape="1">
          <a:blip r:embed="rId3">
            <a:extLst>
              <a:ext uri="{28A0092B-C50C-407E-A947-70E740481C1C}">
                <a14:useLocalDpi xmlns:a14="http://schemas.microsoft.com/office/drawing/2010/main" val="0"/>
              </a:ext>
            </a:extLst>
          </a:blip>
          <a:srcRect t="61497" b="30883"/>
          <a:stretch/>
        </p:blipFill>
        <p:spPr>
          <a:xfrm>
            <a:off x="0" y="6335239"/>
            <a:ext cx="12192000" cy="522527"/>
          </a:xfrm>
          <a:prstGeom prst="rect">
            <a:avLst/>
          </a:prstGeom>
        </p:spPr>
      </p:pic>
      <p:sp>
        <p:nvSpPr>
          <p:cNvPr id="51" name="Rectangle: Rounded Corners 50">
            <a:extLst>
              <a:ext uri="{FF2B5EF4-FFF2-40B4-BE49-F238E27FC236}">
                <a16:creationId xmlns:a16="http://schemas.microsoft.com/office/drawing/2014/main" id="{E6B401C0-F058-0D25-C607-C6D0160B2CB9}"/>
              </a:ext>
            </a:extLst>
          </p:cNvPr>
          <p:cNvSpPr/>
          <p:nvPr/>
        </p:nvSpPr>
        <p:spPr>
          <a:xfrm>
            <a:off x="268905" y="313865"/>
            <a:ext cx="4622183" cy="662804"/>
          </a:xfrm>
          <a:prstGeom prst="roundRect">
            <a:avLst>
              <a:gd name="adj" fmla="val 50000"/>
            </a:avLst>
          </a:prstGeom>
          <a:blipFill>
            <a:blip r:embed="rId2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tylish and modern lifestyle">
            <a:extLst>
              <a:ext uri="{FF2B5EF4-FFF2-40B4-BE49-F238E27FC236}">
                <a16:creationId xmlns:a16="http://schemas.microsoft.com/office/drawing/2014/main" id="{B3542ECF-35BC-0375-20EC-6B739A8411C0}"/>
              </a:ext>
            </a:extLst>
          </p:cNvPr>
          <p:cNvSpPr txBox="1"/>
          <p:nvPr/>
        </p:nvSpPr>
        <p:spPr>
          <a:xfrm>
            <a:off x="1121840" y="414170"/>
            <a:ext cx="3522096" cy="4973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nSpc>
                <a:spcPct val="90000"/>
              </a:lnSpc>
              <a:defRPr sz="9000" spc="0">
                <a:latin typeface="+mn-lt"/>
                <a:ea typeface="+mn-ea"/>
                <a:cs typeface="+mn-cs"/>
                <a:sym typeface="Montserrat Bold"/>
              </a:defRPr>
            </a:lvl1pPr>
          </a:lstStyle>
          <a:p>
            <a:r>
              <a:rPr lang="en-GB" sz="3200">
                <a:solidFill>
                  <a:schemeClr val="bg1"/>
                </a:solidFill>
              </a:rPr>
              <a:t>OUR MEMBERSHIP</a:t>
            </a:r>
          </a:p>
        </p:txBody>
      </p:sp>
      <p:sp>
        <p:nvSpPr>
          <p:cNvPr id="6" name="Shape">
            <a:extLst>
              <a:ext uri="{FF2B5EF4-FFF2-40B4-BE49-F238E27FC236}">
                <a16:creationId xmlns:a16="http://schemas.microsoft.com/office/drawing/2014/main" id="{CFF67D9A-E0D5-619D-0CD9-7034FA42C6C6}"/>
              </a:ext>
            </a:extLst>
          </p:cNvPr>
          <p:cNvSpPr/>
          <p:nvPr/>
        </p:nvSpPr>
        <p:spPr>
          <a:xfrm>
            <a:off x="505246" y="384129"/>
            <a:ext cx="419581" cy="501764"/>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1500"/>
                                  </p:stCondLst>
                                  <p:iterate>
                                    <p:tmAbs val="0"/>
                                  </p:iterate>
                                  <p:childTnLst>
                                    <p:set>
                                      <p:cBhvr>
                                        <p:cTn id="6" fill="hold"/>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0-#ppt_w/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pic>
        <p:nvPicPr>
          <p:cNvPr id="38" name="Picture 37" descr="A white circle with blue lines around it&#10;&#10;Description automatically generated">
            <a:extLst>
              <a:ext uri="{FF2B5EF4-FFF2-40B4-BE49-F238E27FC236}">
                <a16:creationId xmlns:a16="http://schemas.microsoft.com/office/drawing/2014/main" id="{7B2F7C74-7660-D0A7-CA8D-BA90C0216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714" y="4622934"/>
            <a:ext cx="1491259" cy="1620000"/>
          </a:xfrm>
          <a:prstGeom prst="rect">
            <a:avLst/>
          </a:prstGeom>
        </p:spPr>
      </p:pic>
      <p:pic>
        <p:nvPicPr>
          <p:cNvPr id="39" name="Picture 38" descr="A white circle with red circles and black background&#10;&#10;Description automatically generated">
            <a:extLst>
              <a:ext uri="{FF2B5EF4-FFF2-40B4-BE49-F238E27FC236}">
                <a16:creationId xmlns:a16="http://schemas.microsoft.com/office/drawing/2014/main" id="{EE2C26F6-C1CE-445A-5DEC-B96C91FE8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507" y="4622934"/>
            <a:ext cx="1491258" cy="1620000"/>
          </a:xfrm>
          <a:prstGeom prst="rect">
            <a:avLst/>
          </a:prstGeom>
        </p:spPr>
      </p:pic>
      <p:pic>
        <p:nvPicPr>
          <p:cNvPr id="40" name="Picture 39" descr="A white circle with blue lines around it&#10;&#10;Description automatically generated">
            <a:extLst>
              <a:ext uri="{FF2B5EF4-FFF2-40B4-BE49-F238E27FC236}">
                <a16:creationId xmlns:a16="http://schemas.microsoft.com/office/drawing/2014/main" id="{5C1EABB3-366C-F001-F03B-6B77D7168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548" y="4622934"/>
            <a:ext cx="1491259" cy="1620000"/>
          </a:xfrm>
          <a:prstGeom prst="rect">
            <a:avLst/>
          </a:prstGeom>
        </p:spPr>
      </p:pic>
      <p:pic>
        <p:nvPicPr>
          <p:cNvPr id="41" name="Picture 40" descr="A white circle with red circles and black background&#10;&#10;Description automatically generated">
            <a:extLst>
              <a:ext uri="{FF2B5EF4-FFF2-40B4-BE49-F238E27FC236}">
                <a16:creationId xmlns:a16="http://schemas.microsoft.com/office/drawing/2014/main" id="{6C5F9E5B-5F39-A260-DFE4-9AA056499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33" y="4622934"/>
            <a:ext cx="1491258" cy="1620000"/>
          </a:xfrm>
          <a:prstGeom prst="rect">
            <a:avLst/>
          </a:prstGeom>
        </p:spPr>
      </p:pic>
      <p:pic>
        <p:nvPicPr>
          <p:cNvPr id="42" name="Picture 41" descr="A white circle with blue lines around it&#10;&#10;Description automatically generated">
            <a:extLst>
              <a:ext uri="{FF2B5EF4-FFF2-40B4-BE49-F238E27FC236}">
                <a16:creationId xmlns:a16="http://schemas.microsoft.com/office/drawing/2014/main" id="{16F4E1ED-5D4E-9EB2-19E2-B58225F25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17" y="4622934"/>
            <a:ext cx="1491259" cy="1620000"/>
          </a:xfrm>
          <a:prstGeom prst="rect">
            <a:avLst/>
          </a:prstGeom>
        </p:spPr>
      </p:pic>
      <p:pic>
        <p:nvPicPr>
          <p:cNvPr id="43" name="Picture 42" descr="A white circle with red circles and black background&#10;&#10;Description automatically generated">
            <a:extLst>
              <a:ext uri="{FF2B5EF4-FFF2-40B4-BE49-F238E27FC236}">
                <a16:creationId xmlns:a16="http://schemas.microsoft.com/office/drawing/2014/main" id="{1975839F-BB1B-5EB0-0CA4-6405DB6CD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8630" y="4622934"/>
            <a:ext cx="1491258" cy="1620000"/>
          </a:xfrm>
          <a:prstGeom prst="rect">
            <a:avLst/>
          </a:prstGeom>
        </p:spPr>
      </p:pic>
      <p:pic>
        <p:nvPicPr>
          <p:cNvPr id="19" name="Picture 18" descr="A white circle with blue lines around it&#10;&#10;Description automatically generated">
            <a:extLst>
              <a:ext uri="{FF2B5EF4-FFF2-40B4-BE49-F238E27FC236}">
                <a16:creationId xmlns:a16="http://schemas.microsoft.com/office/drawing/2014/main" id="{7911C016-3E75-4342-C898-53F3917F1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714" y="322008"/>
            <a:ext cx="1491259" cy="1620000"/>
          </a:xfrm>
          <a:prstGeom prst="rect">
            <a:avLst/>
          </a:prstGeom>
        </p:spPr>
      </p:pic>
      <p:pic>
        <p:nvPicPr>
          <p:cNvPr id="14" name="Picture 13" descr="A white circle with red circles and black background&#10;&#10;Description automatically generated">
            <a:extLst>
              <a:ext uri="{FF2B5EF4-FFF2-40B4-BE49-F238E27FC236}">
                <a16:creationId xmlns:a16="http://schemas.microsoft.com/office/drawing/2014/main" id="{302DEBA9-AEC9-4A06-3740-9C0210AD0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507" y="322008"/>
            <a:ext cx="1491258" cy="1620000"/>
          </a:xfrm>
          <a:prstGeom prst="rect">
            <a:avLst/>
          </a:prstGeom>
        </p:spPr>
      </p:pic>
      <p:pic>
        <p:nvPicPr>
          <p:cNvPr id="15" name="Picture 14" descr="A white circle with blue lines around it&#10;&#10;Description automatically generated">
            <a:extLst>
              <a:ext uri="{FF2B5EF4-FFF2-40B4-BE49-F238E27FC236}">
                <a16:creationId xmlns:a16="http://schemas.microsoft.com/office/drawing/2014/main" id="{91BD7722-726E-8D29-6C7F-27C7BF7EE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548" y="322008"/>
            <a:ext cx="1491259" cy="1620000"/>
          </a:xfrm>
          <a:prstGeom prst="rect">
            <a:avLst/>
          </a:prstGeom>
        </p:spPr>
      </p:pic>
      <p:pic>
        <p:nvPicPr>
          <p:cNvPr id="16" name="Picture 15" descr="A white circle with red circles and black background&#10;&#10;Description automatically generated">
            <a:extLst>
              <a:ext uri="{FF2B5EF4-FFF2-40B4-BE49-F238E27FC236}">
                <a16:creationId xmlns:a16="http://schemas.microsoft.com/office/drawing/2014/main" id="{BAC4D585-BB3B-1021-BF24-F7FA132CD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33" y="322008"/>
            <a:ext cx="1491258" cy="1620000"/>
          </a:xfrm>
          <a:prstGeom prst="rect">
            <a:avLst/>
          </a:prstGeom>
        </p:spPr>
      </p:pic>
      <p:pic>
        <p:nvPicPr>
          <p:cNvPr id="17" name="Picture 16" descr="A white circle with blue lines around it&#10;&#10;Description automatically generated">
            <a:extLst>
              <a:ext uri="{FF2B5EF4-FFF2-40B4-BE49-F238E27FC236}">
                <a16:creationId xmlns:a16="http://schemas.microsoft.com/office/drawing/2014/main" id="{5A9E3884-722E-9C3C-68C6-84AC735C6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17" y="322008"/>
            <a:ext cx="1491259" cy="1620000"/>
          </a:xfrm>
          <a:prstGeom prst="rect">
            <a:avLst/>
          </a:prstGeom>
        </p:spPr>
      </p:pic>
      <p:pic>
        <p:nvPicPr>
          <p:cNvPr id="18" name="Picture 17" descr="A white circle with red circles and black background&#10;&#10;Description automatically generated">
            <a:extLst>
              <a:ext uri="{FF2B5EF4-FFF2-40B4-BE49-F238E27FC236}">
                <a16:creationId xmlns:a16="http://schemas.microsoft.com/office/drawing/2014/main" id="{A02305A5-BF26-8394-380A-DBE6B0D41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8630" y="322008"/>
            <a:ext cx="1491258" cy="1620000"/>
          </a:xfrm>
          <a:prstGeom prst="rect">
            <a:avLst/>
          </a:prstGeom>
        </p:spPr>
      </p:pic>
      <p:pic>
        <p:nvPicPr>
          <p:cNvPr id="1573" name="Google Shape;1573;p9" descr="Logo, company name&#10;&#10;Description automatically generated"/>
          <p:cNvPicPr preferRelativeResize="0"/>
          <p:nvPr/>
        </p:nvPicPr>
        <p:blipFill rotWithShape="1">
          <a:blip r:embed="rId5">
            <a:alphaModFix/>
          </a:blip>
          <a:srcRect t="29743" b="28920"/>
          <a:stretch/>
        </p:blipFill>
        <p:spPr>
          <a:xfrm>
            <a:off x="2747217" y="5210028"/>
            <a:ext cx="1101607" cy="455361"/>
          </a:xfrm>
          <a:prstGeom prst="rect">
            <a:avLst/>
          </a:prstGeom>
          <a:noFill/>
          <a:ln>
            <a:noFill/>
          </a:ln>
        </p:spPr>
      </p:pic>
      <p:pic>
        <p:nvPicPr>
          <p:cNvPr id="1574" name="Google Shape;1574;p9" descr="Logo&#10;&#10;Description automatically generated"/>
          <p:cNvPicPr preferRelativeResize="0"/>
          <p:nvPr/>
        </p:nvPicPr>
        <p:blipFill rotWithShape="1">
          <a:blip r:embed="rId6">
            <a:alphaModFix/>
          </a:blip>
          <a:srcRect l="7123" t="13183" r="7135" b="13185"/>
          <a:stretch/>
        </p:blipFill>
        <p:spPr>
          <a:xfrm>
            <a:off x="10312207" y="5033691"/>
            <a:ext cx="926052" cy="795267"/>
          </a:xfrm>
          <a:prstGeom prst="rect">
            <a:avLst/>
          </a:prstGeom>
          <a:noFill/>
          <a:ln>
            <a:noFill/>
          </a:ln>
        </p:spPr>
      </p:pic>
      <p:pic>
        <p:nvPicPr>
          <p:cNvPr id="1590" name="Google Shape;1590;p9"/>
          <p:cNvPicPr preferRelativeResize="0"/>
          <p:nvPr/>
        </p:nvPicPr>
        <p:blipFill rotWithShape="1">
          <a:blip r:embed="rId7">
            <a:alphaModFix/>
          </a:blip>
          <a:srcRect/>
          <a:stretch/>
        </p:blipFill>
        <p:spPr>
          <a:xfrm>
            <a:off x="2848926" y="709125"/>
            <a:ext cx="895231" cy="841129"/>
          </a:xfrm>
          <a:prstGeom prst="rect">
            <a:avLst/>
          </a:prstGeom>
          <a:noFill/>
          <a:ln>
            <a:noFill/>
          </a:ln>
        </p:spPr>
      </p:pic>
      <p:pic>
        <p:nvPicPr>
          <p:cNvPr id="1591" name="Google Shape;1591;p9"/>
          <p:cNvPicPr preferRelativeResize="0"/>
          <p:nvPr/>
        </p:nvPicPr>
        <p:blipFill rotWithShape="1">
          <a:blip r:embed="rId8">
            <a:alphaModFix/>
          </a:blip>
          <a:srcRect b="22360"/>
          <a:stretch/>
        </p:blipFill>
        <p:spPr>
          <a:xfrm>
            <a:off x="6621083" y="671471"/>
            <a:ext cx="873390" cy="867949"/>
          </a:xfrm>
          <a:prstGeom prst="rect">
            <a:avLst/>
          </a:prstGeom>
          <a:noFill/>
          <a:ln>
            <a:noFill/>
          </a:ln>
        </p:spPr>
      </p:pic>
      <p:pic>
        <p:nvPicPr>
          <p:cNvPr id="1592" name="Google Shape;1592;p9"/>
          <p:cNvPicPr preferRelativeResize="0"/>
          <p:nvPr/>
        </p:nvPicPr>
        <p:blipFill rotWithShape="1">
          <a:blip r:embed="rId9">
            <a:alphaModFix/>
          </a:blip>
          <a:srcRect/>
          <a:stretch/>
        </p:blipFill>
        <p:spPr>
          <a:xfrm>
            <a:off x="4611830" y="975512"/>
            <a:ext cx="1163456" cy="308354"/>
          </a:xfrm>
          <a:prstGeom prst="rect">
            <a:avLst/>
          </a:prstGeom>
          <a:noFill/>
          <a:ln>
            <a:noFill/>
          </a:ln>
        </p:spPr>
      </p:pic>
      <p:pic>
        <p:nvPicPr>
          <p:cNvPr id="1593" name="Google Shape;1593;p9"/>
          <p:cNvPicPr preferRelativeResize="0"/>
          <p:nvPr/>
        </p:nvPicPr>
        <p:blipFill rotWithShape="1">
          <a:blip r:embed="rId10">
            <a:alphaModFix/>
          </a:blip>
          <a:srcRect/>
          <a:stretch/>
        </p:blipFill>
        <p:spPr>
          <a:xfrm>
            <a:off x="10166705" y="975512"/>
            <a:ext cx="1145142" cy="302490"/>
          </a:xfrm>
          <a:prstGeom prst="rect">
            <a:avLst/>
          </a:prstGeom>
          <a:noFill/>
          <a:ln>
            <a:noFill/>
          </a:ln>
        </p:spPr>
      </p:pic>
      <p:pic>
        <p:nvPicPr>
          <p:cNvPr id="1594" name="Google Shape;1594;p9"/>
          <p:cNvPicPr preferRelativeResize="0"/>
          <p:nvPr/>
        </p:nvPicPr>
        <p:blipFill rotWithShape="1">
          <a:blip r:embed="rId11">
            <a:alphaModFix/>
          </a:blip>
          <a:srcRect/>
          <a:stretch/>
        </p:blipFill>
        <p:spPr>
          <a:xfrm>
            <a:off x="8372123" y="802115"/>
            <a:ext cx="1034103" cy="648303"/>
          </a:xfrm>
          <a:prstGeom prst="rect">
            <a:avLst/>
          </a:prstGeom>
          <a:noFill/>
          <a:ln>
            <a:noFill/>
          </a:ln>
        </p:spPr>
      </p:pic>
      <p:pic>
        <p:nvPicPr>
          <p:cNvPr id="1599" name="Google Shape;1599;p9"/>
          <p:cNvPicPr preferRelativeResize="0"/>
          <p:nvPr/>
        </p:nvPicPr>
        <p:blipFill rotWithShape="1">
          <a:blip r:embed="rId12">
            <a:alphaModFix/>
          </a:blip>
          <a:srcRect/>
          <a:stretch/>
        </p:blipFill>
        <p:spPr>
          <a:xfrm>
            <a:off x="852317" y="5246662"/>
            <a:ext cx="1150000" cy="388971"/>
          </a:xfrm>
          <a:prstGeom prst="rect">
            <a:avLst/>
          </a:prstGeom>
          <a:noFill/>
          <a:ln>
            <a:noFill/>
          </a:ln>
        </p:spPr>
      </p:pic>
      <p:pic>
        <p:nvPicPr>
          <p:cNvPr id="1600" name="Google Shape;1600;p9"/>
          <p:cNvPicPr preferRelativeResize="0"/>
          <p:nvPr/>
        </p:nvPicPr>
        <p:blipFill rotWithShape="1">
          <a:blip r:embed="rId13">
            <a:alphaModFix/>
          </a:blip>
          <a:srcRect/>
          <a:stretch/>
        </p:blipFill>
        <p:spPr>
          <a:xfrm>
            <a:off x="6553779" y="5144634"/>
            <a:ext cx="1054189" cy="588092"/>
          </a:xfrm>
          <a:prstGeom prst="rect">
            <a:avLst/>
          </a:prstGeom>
          <a:noFill/>
          <a:ln>
            <a:noFill/>
          </a:ln>
        </p:spPr>
      </p:pic>
      <p:pic>
        <p:nvPicPr>
          <p:cNvPr id="1601" name="Google Shape;1601;p9"/>
          <p:cNvPicPr preferRelativeResize="0"/>
          <p:nvPr/>
        </p:nvPicPr>
        <p:blipFill rotWithShape="1">
          <a:blip r:embed="rId14">
            <a:alphaModFix/>
          </a:blip>
          <a:srcRect/>
          <a:stretch/>
        </p:blipFill>
        <p:spPr>
          <a:xfrm>
            <a:off x="4667529" y="5153132"/>
            <a:ext cx="1052057" cy="559603"/>
          </a:xfrm>
          <a:prstGeom prst="rect">
            <a:avLst/>
          </a:prstGeom>
          <a:noFill/>
          <a:ln>
            <a:noFill/>
          </a:ln>
        </p:spPr>
      </p:pic>
      <p:pic>
        <p:nvPicPr>
          <p:cNvPr id="1603" name="Google Shape;1603;p9"/>
          <p:cNvPicPr preferRelativeResize="0"/>
          <p:nvPr/>
        </p:nvPicPr>
        <p:blipFill rotWithShape="1">
          <a:blip r:embed="rId15">
            <a:alphaModFix/>
          </a:blip>
          <a:srcRect l="23512" t="12570" r="23161" b="13241"/>
          <a:stretch/>
        </p:blipFill>
        <p:spPr>
          <a:xfrm>
            <a:off x="1077468" y="619545"/>
            <a:ext cx="693296" cy="1003455"/>
          </a:xfrm>
          <a:prstGeom prst="rect">
            <a:avLst/>
          </a:prstGeom>
          <a:noFill/>
          <a:ln>
            <a:noFill/>
          </a:ln>
        </p:spPr>
      </p:pic>
      <p:pic>
        <p:nvPicPr>
          <p:cNvPr id="1609" name="Google Shape;1609;p9" descr="Logo&#10;&#10;Description automatically generated with low confidence"/>
          <p:cNvPicPr preferRelativeResize="0"/>
          <p:nvPr/>
        </p:nvPicPr>
        <p:blipFill rotWithShape="1">
          <a:blip r:embed="rId16">
            <a:alphaModFix/>
          </a:blip>
          <a:srcRect l="2697" r="4574"/>
          <a:stretch/>
        </p:blipFill>
        <p:spPr>
          <a:xfrm>
            <a:off x="8326924" y="5144634"/>
            <a:ext cx="1153401" cy="540455"/>
          </a:xfrm>
          <a:prstGeom prst="rect">
            <a:avLst/>
          </a:prstGeom>
          <a:noFill/>
          <a:ln>
            <a:noFill/>
          </a:ln>
        </p:spPr>
      </p:pic>
      <p:sp>
        <p:nvSpPr>
          <p:cNvPr id="8" name="Rectangle: Rounded Corners 7">
            <a:extLst>
              <a:ext uri="{FF2B5EF4-FFF2-40B4-BE49-F238E27FC236}">
                <a16:creationId xmlns:a16="http://schemas.microsoft.com/office/drawing/2014/main" id="{C22DE570-CB64-0496-5233-3190E9C01BA6}"/>
              </a:ext>
            </a:extLst>
          </p:cNvPr>
          <p:cNvSpPr/>
          <p:nvPr/>
        </p:nvSpPr>
        <p:spPr>
          <a:xfrm>
            <a:off x="385987" y="3968502"/>
            <a:ext cx="11379390" cy="491454"/>
          </a:xfrm>
          <a:prstGeom prst="roundRect">
            <a:avLst>
              <a:gd name="adj" fmla="val 50000"/>
            </a:avLst>
          </a:prstGeom>
          <a:solidFill>
            <a:srgbClr val="1D22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Google Shape;1566;p8">
            <a:extLst>
              <a:ext uri="{FF2B5EF4-FFF2-40B4-BE49-F238E27FC236}">
                <a16:creationId xmlns:a16="http://schemas.microsoft.com/office/drawing/2014/main" id="{511A7B28-F65A-F514-AA91-F4B23C124EF1}"/>
              </a:ext>
            </a:extLst>
          </p:cNvPr>
          <p:cNvSpPr txBox="1"/>
          <p:nvPr/>
        </p:nvSpPr>
        <p:spPr>
          <a:xfrm>
            <a:off x="385987" y="3852071"/>
            <a:ext cx="1137939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ZA" sz="2400" b="1" dirty="0">
                <a:solidFill>
                  <a:schemeClr val="bg1"/>
                </a:solidFill>
                <a:latin typeface="Calibri"/>
                <a:ea typeface="Calibri"/>
                <a:cs typeface="Calibri"/>
                <a:sym typeface="Calibri"/>
              </a:rPr>
              <a:t>ASSOCIATE MEMBERS  </a:t>
            </a:r>
            <a:endParaRPr lang="en-ZA" sz="2000" dirty="0">
              <a:solidFill>
                <a:schemeClr val="bg1"/>
              </a:solidFill>
            </a:endParaRPr>
          </a:p>
        </p:txBody>
      </p:sp>
      <p:pic>
        <p:nvPicPr>
          <p:cNvPr id="27" name="Picture 26" descr="A white circle with red circles and black background&#10;&#10;Description automatically generated">
            <a:extLst>
              <a:ext uri="{FF2B5EF4-FFF2-40B4-BE49-F238E27FC236}">
                <a16:creationId xmlns:a16="http://schemas.microsoft.com/office/drawing/2014/main" id="{F5754481-D5E5-B823-067E-6296FA02C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507" y="2124518"/>
            <a:ext cx="1491258" cy="1620000"/>
          </a:xfrm>
          <a:prstGeom prst="rect">
            <a:avLst/>
          </a:prstGeom>
        </p:spPr>
      </p:pic>
      <p:pic>
        <p:nvPicPr>
          <p:cNvPr id="28" name="Picture 27" descr="A white circle with blue lines around it&#10;&#10;Description automatically generated">
            <a:extLst>
              <a:ext uri="{FF2B5EF4-FFF2-40B4-BE49-F238E27FC236}">
                <a16:creationId xmlns:a16="http://schemas.microsoft.com/office/drawing/2014/main" id="{A1E8E1CE-2335-CDF1-A4CF-BFDA62096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548" y="2124518"/>
            <a:ext cx="1491259" cy="1620000"/>
          </a:xfrm>
          <a:prstGeom prst="rect">
            <a:avLst/>
          </a:prstGeom>
        </p:spPr>
      </p:pic>
      <p:pic>
        <p:nvPicPr>
          <p:cNvPr id="29" name="Picture 28" descr="A white circle with red circles and black background&#10;&#10;Description automatically generated">
            <a:extLst>
              <a:ext uri="{FF2B5EF4-FFF2-40B4-BE49-F238E27FC236}">
                <a16:creationId xmlns:a16="http://schemas.microsoft.com/office/drawing/2014/main" id="{1B2ADA8C-AC1C-24BE-9D47-347471C2E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33" y="2124518"/>
            <a:ext cx="1491258" cy="1620000"/>
          </a:xfrm>
          <a:prstGeom prst="rect">
            <a:avLst/>
          </a:prstGeom>
        </p:spPr>
      </p:pic>
      <p:pic>
        <p:nvPicPr>
          <p:cNvPr id="30" name="Picture 29" descr="A white circle with blue lines around it&#10;&#10;Description automatically generated">
            <a:extLst>
              <a:ext uri="{FF2B5EF4-FFF2-40B4-BE49-F238E27FC236}">
                <a16:creationId xmlns:a16="http://schemas.microsoft.com/office/drawing/2014/main" id="{8D41A8F7-F5F5-B571-BA34-DD40C9C2C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17" y="2124518"/>
            <a:ext cx="1491259" cy="1620000"/>
          </a:xfrm>
          <a:prstGeom prst="rect">
            <a:avLst/>
          </a:prstGeom>
        </p:spPr>
      </p:pic>
      <p:pic>
        <p:nvPicPr>
          <p:cNvPr id="1595" name="Google Shape;1595;p9"/>
          <p:cNvPicPr preferRelativeResize="0"/>
          <p:nvPr/>
        </p:nvPicPr>
        <p:blipFill rotWithShape="1">
          <a:blip r:embed="rId17">
            <a:alphaModFix/>
          </a:blip>
          <a:srcRect t="21255" b="20728"/>
          <a:stretch/>
        </p:blipFill>
        <p:spPr>
          <a:xfrm>
            <a:off x="847813" y="2695479"/>
            <a:ext cx="1121355" cy="487939"/>
          </a:xfrm>
          <a:prstGeom prst="rect">
            <a:avLst/>
          </a:prstGeom>
          <a:noFill/>
          <a:ln>
            <a:noFill/>
          </a:ln>
        </p:spPr>
      </p:pic>
      <p:pic>
        <p:nvPicPr>
          <p:cNvPr id="1596" name="Google Shape;1596;p9"/>
          <p:cNvPicPr preferRelativeResize="0"/>
          <p:nvPr/>
        </p:nvPicPr>
        <p:blipFill rotWithShape="1">
          <a:blip r:embed="rId18">
            <a:alphaModFix/>
          </a:blip>
          <a:srcRect l="6573" t="12274" r="6816" b="13927"/>
          <a:stretch/>
        </p:blipFill>
        <p:spPr>
          <a:xfrm>
            <a:off x="2731168" y="2763186"/>
            <a:ext cx="1167063" cy="340874"/>
          </a:xfrm>
          <a:prstGeom prst="rect">
            <a:avLst/>
          </a:prstGeom>
          <a:noFill/>
          <a:ln>
            <a:noFill/>
          </a:ln>
        </p:spPr>
      </p:pic>
      <p:pic>
        <p:nvPicPr>
          <p:cNvPr id="1597" name="Google Shape;1597;p9"/>
          <p:cNvPicPr preferRelativeResize="0"/>
          <p:nvPr/>
        </p:nvPicPr>
        <p:blipFill rotWithShape="1">
          <a:blip r:embed="rId19">
            <a:alphaModFix/>
          </a:blip>
          <a:srcRect/>
          <a:stretch/>
        </p:blipFill>
        <p:spPr>
          <a:xfrm>
            <a:off x="4631765" y="2731168"/>
            <a:ext cx="1143521" cy="412004"/>
          </a:xfrm>
          <a:prstGeom prst="rect">
            <a:avLst/>
          </a:prstGeom>
          <a:noFill/>
          <a:ln>
            <a:noFill/>
          </a:ln>
        </p:spPr>
      </p:pic>
      <p:pic>
        <p:nvPicPr>
          <p:cNvPr id="1598" name="Google Shape;1598;p9"/>
          <p:cNvPicPr preferRelativeResize="0"/>
          <p:nvPr/>
        </p:nvPicPr>
        <p:blipFill rotWithShape="1">
          <a:blip r:embed="rId20">
            <a:alphaModFix/>
          </a:blip>
          <a:srcRect/>
          <a:stretch/>
        </p:blipFill>
        <p:spPr>
          <a:xfrm>
            <a:off x="6493042" y="2783630"/>
            <a:ext cx="1114926" cy="320430"/>
          </a:xfrm>
          <a:prstGeom prst="rect">
            <a:avLst/>
          </a:prstGeom>
          <a:noFill/>
          <a:ln>
            <a:noFill/>
          </a:ln>
        </p:spPr>
      </p:pic>
      <p:pic>
        <p:nvPicPr>
          <p:cNvPr id="44" name="Picture 43" descr="A blue and red lines and dots&#10;&#10;Description automatically generated with medium confidence">
            <a:extLst>
              <a:ext uri="{FF2B5EF4-FFF2-40B4-BE49-F238E27FC236}">
                <a16:creationId xmlns:a16="http://schemas.microsoft.com/office/drawing/2014/main" id="{A8FE282F-DAF3-C167-264A-F94454BFAFD2}"/>
              </a:ext>
            </a:extLst>
          </p:cNvPr>
          <p:cNvPicPr>
            <a:picLocks noChangeAspect="1"/>
          </p:cNvPicPr>
          <p:nvPr/>
        </p:nvPicPr>
        <p:blipFill rotWithShape="1">
          <a:blip r:embed="rId21">
            <a:extLst>
              <a:ext uri="{28A0092B-C50C-407E-A947-70E740481C1C}">
                <a14:useLocalDpi xmlns:a14="http://schemas.microsoft.com/office/drawing/2010/main" val="0"/>
              </a:ext>
            </a:extLst>
          </a:blip>
          <a:srcRect t="61497" b="30883"/>
          <a:stretch/>
        </p:blipFill>
        <p:spPr>
          <a:xfrm>
            <a:off x="0" y="6335239"/>
            <a:ext cx="12192000" cy="52252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background&#10;&#10;Description automatically generated">
            <a:extLst>
              <a:ext uri="{FF2B5EF4-FFF2-40B4-BE49-F238E27FC236}">
                <a16:creationId xmlns:a16="http://schemas.microsoft.com/office/drawing/2014/main" id="{61FEA293-4D93-27E7-44B1-A3132F29ED35}"/>
              </a:ext>
            </a:extLst>
          </p:cNvPr>
          <p:cNvPicPr>
            <a:picLocks noChangeAspect="1"/>
          </p:cNvPicPr>
          <p:nvPr/>
        </p:nvPicPr>
        <p:blipFill rotWithShape="1">
          <a:blip r:embed="rId2">
            <a:extLst>
              <a:ext uri="{28A0092B-C50C-407E-A947-70E740481C1C}">
                <a14:useLocalDpi xmlns:a14="http://schemas.microsoft.com/office/drawing/2010/main" val="0"/>
              </a:ext>
            </a:extLst>
          </a:blip>
          <a:srcRect t="3665" b="15977"/>
          <a:stretch/>
        </p:blipFill>
        <p:spPr>
          <a:xfrm>
            <a:off x="0" y="-1"/>
            <a:ext cx="12192000" cy="6858001"/>
          </a:xfrm>
          <a:prstGeom prst="rect">
            <a:avLst/>
          </a:prstGeom>
        </p:spPr>
      </p:pic>
      <p:pic>
        <p:nvPicPr>
          <p:cNvPr id="2337" name="photo-1467503508472-2b93d23f9c59.jpeg"/>
          <p:cNvPicPr>
            <a:picLocks noChangeAspect="1"/>
          </p:cNvPicPr>
          <p:nvPr/>
        </p:nvPicPr>
        <p:blipFill rotWithShape="1">
          <a:blip r:embed="rId3">
            <a:extLst>
              <a:ext uri="{28A0092B-C50C-407E-A947-70E740481C1C}">
                <a14:useLocalDpi xmlns:a14="http://schemas.microsoft.com/office/drawing/2010/main" val="0"/>
              </a:ext>
            </a:extLst>
          </a:blip>
          <a:srcRect l="47361" r="611"/>
          <a:stretch/>
        </p:blipFill>
        <p:spPr>
          <a:xfrm>
            <a:off x="0" y="-1"/>
            <a:ext cx="6338888"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1"/>
                </a:lnTo>
                <a:lnTo>
                  <a:pt x="9766" y="1751"/>
                </a:lnTo>
                <a:cubicBezTo>
                  <a:pt x="10794" y="1751"/>
                  <a:pt x="11627" y="981"/>
                  <a:pt x="11627" y="31"/>
                </a:cubicBezTo>
                <a:cubicBezTo>
                  <a:pt x="11627" y="21"/>
                  <a:pt x="11626" y="10"/>
                  <a:pt x="11626" y="0"/>
                </a:cubicBezTo>
                <a:lnTo>
                  <a:pt x="0" y="0"/>
                </a:lnTo>
                <a:close/>
                <a:moveTo>
                  <a:pt x="0" y="1901"/>
                </a:moveTo>
                <a:lnTo>
                  <a:pt x="0" y="5341"/>
                </a:lnTo>
                <a:lnTo>
                  <a:pt x="15203" y="5341"/>
                </a:lnTo>
                <a:cubicBezTo>
                  <a:pt x="16231" y="5341"/>
                  <a:pt x="17064" y="4571"/>
                  <a:pt x="17064" y="3621"/>
                </a:cubicBezTo>
                <a:cubicBezTo>
                  <a:pt x="17064" y="2671"/>
                  <a:pt x="16231" y="1901"/>
                  <a:pt x="15203" y="1901"/>
                </a:cubicBezTo>
                <a:lnTo>
                  <a:pt x="0" y="1901"/>
                </a:lnTo>
                <a:close/>
                <a:moveTo>
                  <a:pt x="0" y="5491"/>
                </a:moveTo>
                <a:lnTo>
                  <a:pt x="0" y="8931"/>
                </a:lnTo>
                <a:lnTo>
                  <a:pt x="17968" y="8931"/>
                </a:lnTo>
                <a:cubicBezTo>
                  <a:pt x="18996" y="8931"/>
                  <a:pt x="19828" y="8160"/>
                  <a:pt x="19828" y="7210"/>
                </a:cubicBezTo>
                <a:cubicBezTo>
                  <a:pt x="19828" y="6260"/>
                  <a:pt x="18996" y="5491"/>
                  <a:pt x="17968" y="5491"/>
                </a:cubicBezTo>
                <a:lnTo>
                  <a:pt x="0" y="5491"/>
                </a:lnTo>
                <a:close/>
                <a:moveTo>
                  <a:pt x="0" y="9080"/>
                </a:moveTo>
                <a:lnTo>
                  <a:pt x="0" y="12520"/>
                </a:lnTo>
                <a:lnTo>
                  <a:pt x="16752" y="12520"/>
                </a:lnTo>
                <a:cubicBezTo>
                  <a:pt x="17779" y="12520"/>
                  <a:pt x="18612" y="11749"/>
                  <a:pt x="18612" y="10799"/>
                </a:cubicBezTo>
                <a:cubicBezTo>
                  <a:pt x="18612" y="9850"/>
                  <a:pt x="17779" y="9080"/>
                  <a:pt x="16752" y="9080"/>
                </a:cubicBezTo>
                <a:lnTo>
                  <a:pt x="0" y="9080"/>
                </a:lnTo>
                <a:close/>
                <a:moveTo>
                  <a:pt x="0" y="12669"/>
                </a:moveTo>
                <a:lnTo>
                  <a:pt x="0" y="16109"/>
                </a:lnTo>
                <a:lnTo>
                  <a:pt x="19739" y="16109"/>
                </a:lnTo>
                <a:cubicBezTo>
                  <a:pt x="20767" y="16109"/>
                  <a:pt x="21600" y="15340"/>
                  <a:pt x="21600" y="14390"/>
                </a:cubicBezTo>
                <a:cubicBezTo>
                  <a:pt x="21600" y="13440"/>
                  <a:pt x="20767" y="12669"/>
                  <a:pt x="19739" y="12669"/>
                </a:cubicBezTo>
                <a:lnTo>
                  <a:pt x="0" y="12669"/>
                </a:lnTo>
                <a:close/>
                <a:moveTo>
                  <a:pt x="0" y="16259"/>
                </a:moveTo>
                <a:lnTo>
                  <a:pt x="0" y="19699"/>
                </a:lnTo>
                <a:lnTo>
                  <a:pt x="15021" y="19699"/>
                </a:lnTo>
                <a:cubicBezTo>
                  <a:pt x="16049" y="19699"/>
                  <a:pt x="16881" y="18929"/>
                  <a:pt x="16882" y="17979"/>
                </a:cubicBezTo>
                <a:cubicBezTo>
                  <a:pt x="16882" y="17030"/>
                  <a:pt x="16049" y="16260"/>
                  <a:pt x="15021" y="16259"/>
                </a:cubicBezTo>
                <a:lnTo>
                  <a:pt x="0" y="16259"/>
                </a:lnTo>
                <a:close/>
                <a:moveTo>
                  <a:pt x="0" y="19849"/>
                </a:moveTo>
                <a:lnTo>
                  <a:pt x="0" y="21600"/>
                </a:lnTo>
                <a:lnTo>
                  <a:pt x="8717" y="21600"/>
                </a:lnTo>
                <a:cubicBezTo>
                  <a:pt x="8718" y="21590"/>
                  <a:pt x="8719" y="21579"/>
                  <a:pt x="8719" y="21569"/>
                </a:cubicBezTo>
                <a:cubicBezTo>
                  <a:pt x="8719" y="20619"/>
                  <a:pt x="7885" y="19849"/>
                  <a:pt x="6858" y="19849"/>
                </a:cubicBezTo>
                <a:lnTo>
                  <a:pt x="0" y="19849"/>
                </a:lnTo>
                <a:close/>
              </a:path>
            </a:pathLst>
          </a:custGeom>
          <a:ln w="12700">
            <a:miter lim="400000"/>
          </a:ln>
        </p:spPr>
      </p:pic>
      <p:sp>
        <p:nvSpPr>
          <p:cNvPr id="2338" name="Building rounded corners"/>
          <p:cNvSpPr txBox="1"/>
          <p:nvPr/>
        </p:nvSpPr>
        <p:spPr>
          <a:xfrm>
            <a:off x="7170045" y="1079701"/>
            <a:ext cx="4438859" cy="5531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90000"/>
              </a:lnSpc>
              <a:defRPr sz="9000" spc="0">
                <a:latin typeface="+mn-lt"/>
                <a:ea typeface="+mn-ea"/>
                <a:cs typeface="+mn-cs"/>
                <a:sym typeface="Montserrat Bold"/>
              </a:defRPr>
            </a:lvl1pPr>
          </a:lstStyle>
          <a:p>
            <a:r>
              <a:rPr lang="en-GB" sz="3600">
                <a:solidFill>
                  <a:srgbClr val="BE1E2D"/>
                </a:solidFill>
              </a:rPr>
              <a:t>KEY</a:t>
            </a:r>
            <a:r>
              <a:rPr lang="en-GB" sz="3600">
                <a:solidFill>
                  <a:schemeClr val="bg1"/>
                </a:solidFill>
              </a:rPr>
              <a:t> STAKEHOLDERS</a:t>
            </a:r>
          </a:p>
        </p:txBody>
      </p:sp>
      <p:sp>
        <p:nvSpPr>
          <p:cNvPr id="2341" name="Shape"/>
          <p:cNvSpPr/>
          <p:nvPr/>
        </p:nvSpPr>
        <p:spPr>
          <a:xfrm rot="5400000">
            <a:off x="7193519" y="302470"/>
            <a:ext cx="588054" cy="635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BE1E2D"/>
          </a:solidFill>
          <a:ln w="12700">
            <a:miter lim="400000"/>
          </a:ln>
        </p:spPr>
        <p:txBody>
          <a:bodyPr lIns="19050" tIns="19050" rIns="19050" bIns="1905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2342" name="Insert slide title here"/>
          <p:cNvSpPr txBox="1"/>
          <p:nvPr/>
        </p:nvSpPr>
        <p:spPr>
          <a:xfrm rot="5400000">
            <a:off x="8799147" y="3334102"/>
            <a:ext cx="5952753" cy="1897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spAutoFit/>
          </a:bodyPr>
          <a:lstStyle>
            <a:lvl1pPr>
              <a:defRPr b="1"/>
            </a:lvl1pPr>
          </a:lstStyle>
          <a:p>
            <a:r>
              <a:rPr lang="en-GB" sz="900" spc="600">
                <a:solidFill>
                  <a:srgbClr val="BE1E2D"/>
                </a:solidFill>
              </a:rPr>
              <a:t>Intelligence That Works</a:t>
            </a:r>
          </a:p>
        </p:txBody>
      </p:sp>
      <p:sp>
        <p:nvSpPr>
          <p:cNvPr id="4" name="TextBox 3">
            <a:extLst>
              <a:ext uri="{FF2B5EF4-FFF2-40B4-BE49-F238E27FC236}">
                <a16:creationId xmlns:a16="http://schemas.microsoft.com/office/drawing/2014/main" id="{8543AD9E-86F6-4F8D-C01B-C6349E34F0B1}"/>
              </a:ext>
            </a:extLst>
          </p:cNvPr>
          <p:cNvSpPr txBox="1"/>
          <p:nvPr/>
        </p:nvSpPr>
        <p:spPr>
          <a:xfrm>
            <a:off x="7170045" y="1854289"/>
            <a:ext cx="3902146" cy="4708981"/>
          </a:xfrm>
          <a:prstGeom prst="rect">
            <a:avLst/>
          </a:prstGeom>
          <a:noFill/>
        </p:spPr>
        <p:txBody>
          <a:bodyPr wrap="square">
            <a:spAutoFit/>
          </a:bodyPr>
          <a:lstStyle/>
          <a:p>
            <a:pPr marL="171450" indent="-171450">
              <a:buClr>
                <a:srgbClr val="BE1E2D"/>
              </a:buClr>
              <a:buFont typeface="Courier New" panose="02070309020205020404" pitchFamily="49" charset="0"/>
              <a:buChar char="o"/>
            </a:pPr>
            <a:r>
              <a:rPr lang="en-ZA" sz="1200">
                <a:solidFill>
                  <a:schemeClr val="bg1"/>
                </a:solidFill>
              </a:rPr>
              <a:t>Asset Forfeiture Unit</a:t>
            </a:r>
          </a:p>
          <a:p>
            <a:pPr marL="171450" indent="-171450">
              <a:buClr>
                <a:srgbClr val="BE1E2D"/>
              </a:buClr>
              <a:buFont typeface="Courier New" panose="02070309020205020404" pitchFamily="49" charset="0"/>
              <a:buChar char="o"/>
            </a:pPr>
            <a:r>
              <a:rPr lang="en-ZA" sz="1200">
                <a:solidFill>
                  <a:schemeClr val="bg1"/>
                </a:solidFill>
              </a:rPr>
              <a:t>Business Leadership South Africa </a:t>
            </a:r>
          </a:p>
          <a:p>
            <a:pPr marL="171450" indent="-171450">
              <a:buClr>
                <a:srgbClr val="BE1E2D"/>
              </a:buClr>
              <a:buFont typeface="Courier New" panose="02070309020205020404" pitchFamily="49" charset="0"/>
              <a:buChar char="o"/>
            </a:pPr>
            <a:r>
              <a:rPr lang="en-ZA" sz="1200">
                <a:solidFill>
                  <a:schemeClr val="bg1"/>
                </a:solidFill>
              </a:rPr>
              <a:t>Credit Bureaus</a:t>
            </a:r>
          </a:p>
          <a:p>
            <a:pPr marL="171450" indent="-171450">
              <a:buClr>
                <a:srgbClr val="BE1E2D"/>
              </a:buClr>
              <a:buFont typeface="Courier New" panose="02070309020205020404" pitchFamily="49" charset="0"/>
              <a:buChar char="o"/>
            </a:pPr>
            <a:r>
              <a:rPr lang="en-ZA" sz="1200">
                <a:solidFill>
                  <a:schemeClr val="bg1"/>
                </a:solidFill>
              </a:rPr>
              <a:t>Cross Border Police Forces</a:t>
            </a:r>
          </a:p>
          <a:p>
            <a:pPr marL="171450" indent="-171450">
              <a:buClr>
                <a:srgbClr val="BE1E2D"/>
              </a:buClr>
              <a:buFont typeface="Courier New" panose="02070309020205020404" pitchFamily="49" charset="0"/>
              <a:buChar char="o"/>
            </a:pPr>
            <a:r>
              <a:rPr lang="en-ZA" sz="1200">
                <a:solidFill>
                  <a:schemeClr val="bg1"/>
                </a:solidFill>
              </a:rPr>
              <a:t>Directorate of Priority Crime Investigation</a:t>
            </a:r>
          </a:p>
          <a:p>
            <a:pPr marL="171450" indent="-171450">
              <a:buClr>
                <a:srgbClr val="BE1E2D"/>
              </a:buClr>
              <a:buFont typeface="Courier New" panose="02070309020205020404" pitchFamily="49" charset="0"/>
              <a:buChar char="o"/>
            </a:pPr>
            <a:r>
              <a:rPr lang="en-ZA" sz="1200">
                <a:solidFill>
                  <a:schemeClr val="bg1"/>
                </a:solidFill>
              </a:rPr>
              <a:t>Financial Intelligence Centre</a:t>
            </a:r>
          </a:p>
          <a:p>
            <a:pPr marL="171450" indent="-171450">
              <a:buClr>
                <a:srgbClr val="BE1E2D"/>
              </a:buClr>
              <a:buFont typeface="Courier New" panose="02070309020205020404" pitchFamily="49" charset="0"/>
              <a:buChar char="o"/>
            </a:pPr>
            <a:r>
              <a:rPr lang="en-ZA" sz="1200">
                <a:solidFill>
                  <a:schemeClr val="bg1"/>
                </a:solidFill>
              </a:rPr>
              <a:t>Financial Services Conduct Authority</a:t>
            </a:r>
          </a:p>
          <a:p>
            <a:pPr marL="171450" indent="-171450">
              <a:buClr>
                <a:srgbClr val="BE1E2D"/>
              </a:buClr>
              <a:buFont typeface="Courier New" panose="02070309020205020404" pitchFamily="49" charset="0"/>
              <a:buChar char="o"/>
            </a:pPr>
            <a:r>
              <a:rPr lang="en-ZA" sz="1200">
                <a:solidFill>
                  <a:schemeClr val="bg1"/>
                </a:solidFill>
              </a:rPr>
              <a:t>Gauteng Department of Roads and Transport</a:t>
            </a:r>
          </a:p>
          <a:p>
            <a:pPr marL="171450" indent="-171450">
              <a:buClr>
                <a:srgbClr val="BE1E2D"/>
              </a:buClr>
              <a:buFont typeface="Courier New" panose="02070309020205020404" pitchFamily="49" charset="0"/>
              <a:buChar char="o"/>
            </a:pPr>
            <a:r>
              <a:rPr lang="en-ZA" sz="1200">
                <a:solidFill>
                  <a:schemeClr val="bg1"/>
                </a:solidFill>
              </a:rPr>
              <a:t>IAATI</a:t>
            </a:r>
          </a:p>
          <a:p>
            <a:pPr marL="171450" indent="-171450">
              <a:buClr>
                <a:srgbClr val="BE1E2D"/>
              </a:buClr>
              <a:buFont typeface="Courier New" panose="02070309020205020404" pitchFamily="49" charset="0"/>
              <a:buChar char="o"/>
            </a:pPr>
            <a:r>
              <a:rPr lang="en-ZA" sz="1200">
                <a:solidFill>
                  <a:schemeClr val="bg1"/>
                </a:solidFill>
              </a:rPr>
              <a:t>IASIU</a:t>
            </a:r>
          </a:p>
          <a:p>
            <a:pPr marL="171450" indent="-171450">
              <a:buClr>
                <a:srgbClr val="BE1E2D"/>
              </a:buClr>
              <a:buFont typeface="Courier New" panose="02070309020205020404" pitchFamily="49" charset="0"/>
              <a:buChar char="o"/>
            </a:pPr>
            <a:r>
              <a:rPr lang="en-ZA" sz="1200">
                <a:solidFill>
                  <a:schemeClr val="bg1"/>
                </a:solidFill>
              </a:rPr>
              <a:t>Micro Dotting Companies</a:t>
            </a:r>
          </a:p>
          <a:p>
            <a:pPr marL="171450" indent="-171450">
              <a:buClr>
                <a:srgbClr val="BE1E2D"/>
              </a:buClr>
              <a:buFont typeface="Courier New" panose="02070309020205020404" pitchFamily="49" charset="0"/>
              <a:buChar char="o"/>
            </a:pPr>
            <a:r>
              <a:rPr lang="en-ZA" sz="1200">
                <a:solidFill>
                  <a:schemeClr val="bg1"/>
                </a:solidFill>
              </a:rPr>
              <a:t>National Association of Automobile Manufacturers </a:t>
            </a:r>
          </a:p>
          <a:p>
            <a:pPr marL="171450" indent="-171450">
              <a:buClr>
                <a:srgbClr val="BE1E2D"/>
              </a:buClr>
              <a:buFont typeface="Courier New" panose="02070309020205020404" pitchFamily="49" charset="0"/>
              <a:buChar char="o"/>
            </a:pPr>
            <a:r>
              <a:rPr lang="en-ZA" sz="1200">
                <a:solidFill>
                  <a:schemeClr val="bg1"/>
                </a:solidFill>
              </a:rPr>
              <a:t>National Department of Health</a:t>
            </a:r>
          </a:p>
          <a:p>
            <a:pPr marL="171450" indent="-171450">
              <a:buClr>
                <a:srgbClr val="BE1E2D"/>
              </a:buClr>
              <a:buFont typeface="Courier New" panose="02070309020205020404" pitchFamily="49" charset="0"/>
              <a:buChar char="o"/>
            </a:pPr>
            <a:r>
              <a:rPr lang="en-ZA" sz="1200">
                <a:solidFill>
                  <a:schemeClr val="bg1"/>
                </a:solidFill>
              </a:rPr>
              <a:t>National Prosecuting Authorities  </a:t>
            </a:r>
          </a:p>
          <a:p>
            <a:pPr marL="171450" indent="-171450">
              <a:buClr>
                <a:srgbClr val="BE1E2D"/>
              </a:buClr>
              <a:buFont typeface="Courier New" panose="02070309020205020404" pitchFamily="49" charset="0"/>
              <a:buChar char="o"/>
            </a:pPr>
            <a:r>
              <a:rPr lang="en-ZA" sz="1200">
                <a:solidFill>
                  <a:schemeClr val="bg1"/>
                </a:solidFill>
              </a:rPr>
              <a:t>Road Traffic Management Corporation</a:t>
            </a:r>
          </a:p>
          <a:p>
            <a:pPr marL="171450" indent="-171450">
              <a:buClr>
                <a:srgbClr val="BE1E2D"/>
              </a:buClr>
              <a:buFont typeface="Courier New" panose="02070309020205020404" pitchFamily="49" charset="0"/>
              <a:buChar char="o"/>
            </a:pPr>
            <a:r>
              <a:rPr lang="en-ZA" sz="1200">
                <a:solidFill>
                  <a:schemeClr val="bg1"/>
                </a:solidFill>
              </a:rPr>
              <a:t>SABRIC</a:t>
            </a:r>
          </a:p>
          <a:p>
            <a:pPr marL="171450" indent="-171450">
              <a:buClr>
                <a:srgbClr val="BE1E2D"/>
              </a:buClr>
              <a:buFont typeface="Courier New" panose="02070309020205020404" pitchFamily="49" charset="0"/>
              <a:buChar char="o"/>
            </a:pPr>
            <a:r>
              <a:rPr lang="en-ZA" sz="1200">
                <a:solidFill>
                  <a:schemeClr val="bg1"/>
                </a:solidFill>
              </a:rPr>
              <a:t>Salvage Dealers</a:t>
            </a:r>
          </a:p>
          <a:p>
            <a:pPr marL="171450" indent="-171450">
              <a:buClr>
                <a:srgbClr val="BE1E2D"/>
              </a:buClr>
              <a:buFont typeface="Courier New" panose="02070309020205020404" pitchFamily="49" charset="0"/>
              <a:buChar char="o"/>
            </a:pPr>
            <a:r>
              <a:rPr lang="en-ZA" sz="1200">
                <a:solidFill>
                  <a:schemeClr val="bg1"/>
                </a:solidFill>
              </a:rPr>
              <a:t>South African Fraud Prevention Services</a:t>
            </a:r>
          </a:p>
          <a:p>
            <a:pPr marL="171450" indent="-171450">
              <a:buClr>
                <a:srgbClr val="BE1E2D"/>
              </a:buClr>
              <a:buFont typeface="Courier New" panose="02070309020205020404" pitchFamily="49" charset="0"/>
              <a:buChar char="o"/>
            </a:pPr>
            <a:r>
              <a:rPr lang="en-ZA" sz="1200">
                <a:solidFill>
                  <a:schemeClr val="bg1"/>
                </a:solidFill>
              </a:rPr>
              <a:t>South African Insurance Association</a:t>
            </a:r>
          </a:p>
          <a:p>
            <a:pPr marL="171450" indent="-171450">
              <a:buClr>
                <a:srgbClr val="BE1E2D"/>
              </a:buClr>
              <a:buFont typeface="Courier New" panose="02070309020205020404" pitchFamily="49" charset="0"/>
              <a:buChar char="o"/>
            </a:pPr>
            <a:r>
              <a:rPr lang="en-ZA" sz="1200">
                <a:solidFill>
                  <a:schemeClr val="bg1"/>
                </a:solidFill>
              </a:rPr>
              <a:t>South African Police Service</a:t>
            </a:r>
          </a:p>
          <a:p>
            <a:pPr marL="171450" indent="-171450">
              <a:buClr>
                <a:srgbClr val="BE1E2D"/>
              </a:buClr>
              <a:buFont typeface="Courier New" panose="02070309020205020404" pitchFamily="49" charset="0"/>
              <a:buChar char="o"/>
            </a:pPr>
            <a:r>
              <a:rPr lang="en-ZA" sz="1200">
                <a:solidFill>
                  <a:schemeClr val="bg1"/>
                </a:solidFill>
              </a:rPr>
              <a:t>South African Revenue Services</a:t>
            </a:r>
          </a:p>
          <a:p>
            <a:pPr marL="171450" indent="-171450">
              <a:buClr>
                <a:srgbClr val="BE1E2D"/>
              </a:buClr>
              <a:buFont typeface="Courier New" panose="02070309020205020404" pitchFamily="49" charset="0"/>
              <a:buChar char="o"/>
            </a:pPr>
            <a:r>
              <a:rPr lang="en-ZA" sz="1200">
                <a:solidFill>
                  <a:schemeClr val="bg1"/>
                </a:solidFill>
              </a:rPr>
              <a:t>The Road Accident Fund</a:t>
            </a:r>
          </a:p>
          <a:p>
            <a:pPr marL="171450" indent="-171450">
              <a:buClr>
                <a:srgbClr val="BE1E2D"/>
              </a:buClr>
              <a:buFont typeface="Courier New" panose="02070309020205020404" pitchFamily="49" charset="0"/>
              <a:buChar char="o"/>
            </a:pPr>
            <a:r>
              <a:rPr lang="en-ZA" sz="1200">
                <a:solidFill>
                  <a:schemeClr val="bg1"/>
                </a:solidFill>
              </a:rPr>
              <a:t>Tracking Companies</a:t>
            </a:r>
          </a:p>
          <a:p>
            <a:pPr marL="171450" indent="-171450">
              <a:buClr>
                <a:srgbClr val="BE1E2D"/>
              </a:buClr>
              <a:buFont typeface="Courier New" panose="02070309020205020404" pitchFamily="49" charset="0"/>
              <a:buChar char="o"/>
            </a:pPr>
            <a:r>
              <a:rPr lang="en-ZA" sz="1200">
                <a:solidFill>
                  <a:schemeClr val="bg1"/>
                </a:solidFill>
              </a:rPr>
              <a:t>Vehicle Rental Companies </a:t>
            </a:r>
          </a:p>
          <a:p>
            <a:pPr marL="171450" indent="-171450">
              <a:buClr>
                <a:srgbClr val="BE1E2D"/>
              </a:buClr>
              <a:buFont typeface="Courier New" panose="02070309020205020404" pitchFamily="49" charset="0"/>
              <a:buChar char="o"/>
            </a:pPr>
            <a:r>
              <a:rPr lang="en-ZA" sz="1200">
                <a:solidFill>
                  <a:schemeClr val="bg1"/>
                </a:solidFill>
              </a:rPr>
              <a:t>Zonke Unicode…… </a:t>
            </a:r>
            <a:r>
              <a:rPr lang="en-ZA" sz="1050" i="1">
                <a:solidFill>
                  <a:srgbClr val="BE1E2D"/>
                </a:solidFill>
              </a:rPr>
              <a:t>and many others...</a:t>
            </a:r>
            <a:endParaRPr lang="en-ZA" sz="1200" i="1">
              <a:solidFill>
                <a:srgbClr val="BE1E2D"/>
              </a:solidFill>
            </a:endParaRPr>
          </a:p>
        </p:txBody>
      </p:sp>
      <p:sp>
        <p:nvSpPr>
          <p:cNvPr id="3" name="Rectangle: Rounded Corners 2">
            <a:extLst>
              <a:ext uri="{FF2B5EF4-FFF2-40B4-BE49-F238E27FC236}">
                <a16:creationId xmlns:a16="http://schemas.microsoft.com/office/drawing/2014/main" id="{76090A81-4212-34E8-DAED-E3E8498F53D8}"/>
              </a:ext>
            </a:extLst>
          </p:cNvPr>
          <p:cNvSpPr/>
          <p:nvPr/>
        </p:nvSpPr>
        <p:spPr>
          <a:xfrm rot="1075796" flipH="1">
            <a:off x="10448176" y="5929174"/>
            <a:ext cx="3487648" cy="487716"/>
          </a:xfrm>
          <a:prstGeom prst="roundRect">
            <a:avLst>
              <a:gd name="adj" fmla="val 50000"/>
            </a:avLst>
          </a:prstGeom>
          <a:noFill/>
          <a:ln>
            <a:solidFill>
              <a:srgbClr val="BE1E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Rounded Corners 4">
            <a:extLst>
              <a:ext uri="{FF2B5EF4-FFF2-40B4-BE49-F238E27FC236}">
                <a16:creationId xmlns:a16="http://schemas.microsoft.com/office/drawing/2014/main" id="{9C025F7E-FBDA-B636-3C2E-EA5A1AE13DD8}"/>
              </a:ext>
            </a:extLst>
          </p:cNvPr>
          <p:cNvSpPr/>
          <p:nvPr/>
        </p:nvSpPr>
        <p:spPr>
          <a:xfrm rot="1075796" flipH="1">
            <a:off x="11073477" y="6451442"/>
            <a:ext cx="1659743" cy="54488"/>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2337"/>
                                        </p:tgtEl>
                                        <p:attrNameLst>
                                          <p:attrName>style.visibility</p:attrName>
                                        </p:attrNameLst>
                                      </p:cBhvr>
                                      <p:to>
                                        <p:strVal val="visible"/>
                                      </p:to>
                                    </p:set>
                                    <p:anim calcmode="lin" valueType="num">
                                      <p:cBhvr>
                                        <p:cTn id="7" dur="1000" fill="hold"/>
                                        <p:tgtEl>
                                          <p:spTgt spid="2337"/>
                                        </p:tgtEl>
                                        <p:attrNameLst>
                                          <p:attrName>ppt_x</p:attrName>
                                        </p:attrNameLst>
                                      </p:cBhvr>
                                      <p:tavLst>
                                        <p:tav tm="0">
                                          <p:val>
                                            <p:strVal val="0-#ppt_w/2"/>
                                          </p:val>
                                        </p:tav>
                                        <p:tav tm="100000">
                                          <p:val>
                                            <p:strVal val="#ppt_x"/>
                                          </p:val>
                                        </p:tav>
                                      </p:tavLst>
                                    </p:anim>
                                    <p:anim calcmode="lin" valueType="num">
                                      <p:cBhvr>
                                        <p:cTn id="8" dur="1000" fill="hold"/>
                                        <p:tgtEl>
                                          <p:spTgt spid="2337"/>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2341"/>
                                        </p:tgtEl>
                                        <p:attrNameLst>
                                          <p:attrName>style.visibility</p:attrName>
                                        </p:attrNameLst>
                                      </p:cBhvr>
                                      <p:to>
                                        <p:strVal val="visible"/>
                                      </p:to>
                                    </p:set>
                                    <p:anim calcmode="lin" valueType="num">
                                      <p:cBhvr>
                                        <p:cTn id="11" dur="1000" fill="hold"/>
                                        <p:tgtEl>
                                          <p:spTgt spid="2341"/>
                                        </p:tgtEl>
                                        <p:attrNameLst>
                                          <p:attrName>ppt_x</p:attrName>
                                        </p:attrNameLst>
                                      </p:cBhvr>
                                      <p:tavLst>
                                        <p:tav tm="0">
                                          <p:val>
                                            <p:strVal val="#ppt_x"/>
                                          </p:val>
                                        </p:tav>
                                        <p:tav tm="100000">
                                          <p:val>
                                            <p:strVal val="#ppt_x"/>
                                          </p:val>
                                        </p:tav>
                                      </p:tavLst>
                                    </p:anim>
                                    <p:anim calcmode="lin" valueType="num">
                                      <p:cBhvr>
                                        <p:cTn id="12" dur="1000" fill="hold"/>
                                        <p:tgtEl>
                                          <p:spTgt spid="2341"/>
                                        </p:tgtEl>
                                        <p:attrNameLst>
                                          <p:attrName>ppt_y</p:attrName>
                                        </p:attrNameLst>
                                      </p:cBhvr>
                                      <p:tavLst>
                                        <p:tav tm="0">
                                          <p:val>
                                            <p:strVal val="0-#ppt_h/2"/>
                                          </p:val>
                                        </p:tav>
                                        <p:tav tm="100000">
                                          <p:val>
                                            <p:strVal val="#ppt_y"/>
                                          </p:val>
                                        </p:tav>
                                      </p:tavLst>
                                    </p:anim>
                                  </p:childTnLst>
                                </p:cTn>
                              </p:par>
                              <p:par>
                                <p:cTn id="13" presetID="2" presetClass="entr" presetSubtype="2" accel="50000" decel="50000" fill="hold" grpId="0" nodeType="withEffect">
                                  <p:stCondLst>
                                    <p:cond delay="1000"/>
                                  </p:stCondLst>
                                  <p:iterate>
                                    <p:tmAbs val="0"/>
                                  </p:iterate>
                                  <p:childTnLst>
                                    <p:set>
                                      <p:cBhvr>
                                        <p:cTn id="14" fill="hold"/>
                                        <p:tgtEl>
                                          <p:spTgt spid="2342"/>
                                        </p:tgtEl>
                                        <p:attrNameLst>
                                          <p:attrName>style.visibility</p:attrName>
                                        </p:attrNameLst>
                                      </p:cBhvr>
                                      <p:to>
                                        <p:strVal val="visible"/>
                                      </p:to>
                                    </p:set>
                                    <p:anim calcmode="lin" valueType="num">
                                      <p:cBhvr>
                                        <p:cTn id="15" dur="1000" fill="hold"/>
                                        <p:tgtEl>
                                          <p:spTgt spid="2342"/>
                                        </p:tgtEl>
                                        <p:attrNameLst>
                                          <p:attrName>ppt_x</p:attrName>
                                        </p:attrNameLst>
                                      </p:cBhvr>
                                      <p:tavLst>
                                        <p:tav tm="0">
                                          <p:val>
                                            <p:strVal val="1+#ppt_w/2"/>
                                          </p:val>
                                        </p:tav>
                                        <p:tav tm="100000">
                                          <p:val>
                                            <p:strVal val="#ppt_x"/>
                                          </p:val>
                                        </p:tav>
                                      </p:tavLst>
                                    </p:anim>
                                    <p:anim calcmode="lin" valueType="num">
                                      <p:cBhvr>
                                        <p:cTn id="16" dur="1000" fill="hold"/>
                                        <p:tgtEl>
                                          <p:spTgt spid="2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advAuto="0"/>
      <p:bldP spid="2341" grpId="0" animBg="1" advAuto="0"/>
      <p:bldP spid="2342"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D752940327924685EA9F0FE7C7A5EE" ma:contentTypeVersion="13" ma:contentTypeDescription="Create a new document." ma:contentTypeScope="" ma:versionID="be60cecb399789597ead4cea28409488">
  <xsd:schema xmlns:xsd="http://www.w3.org/2001/XMLSchema" xmlns:xs="http://www.w3.org/2001/XMLSchema" xmlns:p="http://schemas.microsoft.com/office/2006/metadata/properties" xmlns:ns2="75bf20ee-af90-4f07-a9f9-96ead236f8ff" xmlns:ns3="74864816-e7c3-420f-9a6f-78f381915202" targetNamespace="http://schemas.microsoft.com/office/2006/metadata/properties" ma:root="true" ma:fieldsID="453cb629ce51b330fbc4ab02b1b35df9" ns2:_="" ns3:_="">
    <xsd:import namespace="75bf20ee-af90-4f07-a9f9-96ead236f8ff"/>
    <xsd:import namespace="74864816-e7c3-420f-9a6f-78f381915202"/>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ServiceOCR" minOccurs="0"/>
                <xsd:element ref="ns3:MediaServiceDateTake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bf20ee-af90-4f07-a9f9-96ead236f8f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2645e853-8125-417c-b713-fcf239e84ea4}" ma:internalName="TaxCatchAll" ma:showField="CatchAllData" ma:web="75bf20ee-af90-4f07-a9f9-96ead236f8f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864816-e7c3-420f-9a6f-78f381915202"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fa1a714-a784-4493-adb7-020bea290fb0"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C3DFD8-6263-4AF8-B6AD-2D14FC3D6DA4}">
  <ds:schemaRefs>
    <ds:schemaRef ds:uri="http://schemas.microsoft.com/sharepoint/v3/contenttype/forms"/>
  </ds:schemaRefs>
</ds:datastoreItem>
</file>

<file path=customXml/itemProps2.xml><?xml version="1.0" encoding="utf-8"?>
<ds:datastoreItem xmlns:ds="http://schemas.openxmlformats.org/officeDocument/2006/customXml" ds:itemID="{988AF348-DA0C-43B6-A11F-0D9B2933AB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bf20ee-af90-4f07-a9f9-96ead236f8ff"/>
    <ds:schemaRef ds:uri="74864816-e7c3-420f-9a6f-78f3819152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7411</TotalTime>
  <Words>1066</Words>
  <Application>Microsoft Office PowerPoint</Application>
  <PresentationFormat>Widescreen</PresentationFormat>
  <Paragraphs>241</Paragraphs>
  <Slides>24</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Aptos</vt:lpstr>
      <vt:lpstr>Aptos Display</vt:lpstr>
      <vt:lpstr>Arial</vt:lpstr>
      <vt:lpstr>Calibri</vt:lpstr>
      <vt:lpstr>Calibri Light</vt:lpstr>
      <vt:lpstr>Courier New</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Ibrahim Kurubally</dc:creator>
  <cp:lastModifiedBy>Garth de Klerk</cp:lastModifiedBy>
  <cp:revision>16</cp:revision>
  <dcterms:created xsi:type="dcterms:W3CDTF">2024-02-21T08:28:19Z</dcterms:created>
  <dcterms:modified xsi:type="dcterms:W3CDTF">2024-03-26T06:56:15Z</dcterms:modified>
</cp:coreProperties>
</file>